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9"/>
  </p:notesMasterIdLst>
  <p:sldIdLst>
    <p:sldId id="332" r:id="rId2"/>
    <p:sldId id="310" r:id="rId3"/>
    <p:sldId id="313" r:id="rId4"/>
    <p:sldId id="309" r:id="rId5"/>
    <p:sldId id="312" r:id="rId6"/>
    <p:sldId id="314" r:id="rId7"/>
    <p:sldId id="327" r:id="rId8"/>
    <p:sldId id="316" r:id="rId9"/>
    <p:sldId id="323" r:id="rId10"/>
    <p:sldId id="328" r:id="rId11"/>
    <p:sldId id="329" r:id="rId12"/>
    <p:sldId id="330" r:id="rId13"/>
    <p:sldId id="331" r:id="rId14"/>
    <p:sldId id="324" r:id="rId15"/>
    <p:sldId id="269" r:id="rId16"/>
    <p:sldId id="325" r:id="rId17"/>
    <p:sldId id="326" r:id="rId18"/>
  </p:sldIdLst>
  <p:sldSz cx="9144000" cy="5143500" type="screen16x9"/>
  <p:notesSz cx="6858000" cy="9144000"/>
  <p:embeddedFontLst>
    <p:embeddedFont>
      <p:font typeface="Fira Sans" panose="020B0604020202020204" charset="0"/>
      <p:regular r:id="rId20"/>
      <p:bold r:id="rId21"/>
      <p:italic r:id="rId22"/>
      <p:boldItalic r:id="rId23"/>
    </p:embeddedFont>
    <p:embeddedFont>
      <p:font typeface="SimSun" panose="02010600030101010101" pitchFamily="2" charset="-122"/>
      <p:regular r:id="rId24"/>
    </p:embeddedFont>
    <p:embeddedFont>
      <p:font typeface="Roboto" panose="020B0604020202020204" charset="0"/>
      <p:regular r:id="rId25"/>
      <p:bold r:id="rId26"/>
      <p:italic r:id="rId27"/>
      <p:boldItalic r:id="rId28"/>
    </p:embeddedFont>
    <p:embeddedFont>
      <p:font typeface="Roboto Condensed" panose="020B0604020202020204" charset="0"/>
      <p:regular r:id="rId29"/>
      <p:bold r:id="rId30"/>
      <p:italic r:id="rId31"/>
      <p:boldItalic r:id="rId32"/>
    </p:embeddedFont>
    <p:embeddedFont>
      <p:font typeface="Fira Sans SemiBold" panose="020B0604020202020204" charset="0"/>
      <p:regular r:id="rId33"/>
      <p:bold r:id="rId34"/>
      <p:italic r:id="rId35"/>
      <p:boldItalic r:id="rId36"/>
    </p:embeddedFont>
    <p:embeddedFont>
      <p:font typeface="Bebas Neue" panose="020B0604020202020204" charset="0"/>
      <p:regular r:id="rId37"/>
    </p:embeddedFont>
    <p:embeddedFont>
      <p:font typeface="Space Grotesk" panose="020B0604020202020204" charset="0"/>
      <p:regular r:id="rId38"/>
      <p:bold r:id="rId39"/>
    </p:embeddedFont>
    <p:embeddedFont>
      <p:font typeface="Fira Sans Medium" panose="020B060402020202020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24EBE"/>
    <a:srgbClr val="200E74"/>
    <a:srgbClr val="F2A365"/>
    <a:srgbClr val="FFFFFF"/>
    <a:srgbClr val="8E6C00"/>
    <a:srgbClr val="D09E00"/>
    <a:srgbClr val="FDFDFD"/>
    <a:srgbClr val="0C539F"/>
    <a:srgbClr val="1852A1"/>
    <a:srgbClr val="FE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B5D0E06-C2EE-489A-B8EE-0A8812928D37}">
  <a:tblStyle styleId="{1B5D0E06-C2EE-489A-B8EE-0A8812928D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641" autoAdjust="0"/>
  </p:normalViewPr>
  <p:slideViewPr>
    <p:cSldViewPr snapToGrid="0">
      <p:cViewPr varScale="1">
        <p:scale>
          <a:sx n="100" d="100"/>
          <a:sy n="100" d="100"/>
        </p:scale>
        <p:origin x="94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font" Target="fonts/font2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theme" Target="theme/theme1.xml"/><Relationship Id="rId20" Type="http://schemas.openxmlformats.org/officeDocument/2006/relationships/font" Target="fonts/font1.fntdata"/><Relationship Id="rId41" Type="http://schemas.openxmlformats.org/officeDocument/2006/relationships/font" Target="fonts/font22.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78025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4496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01066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9424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3088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25197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0844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0119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1098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02530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0398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94951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62625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1022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67337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331300"/>
            <a:ext cx="9144000" cy="4480900"/>
            <a:chOff x="0" y="331300"/>
            <a:chExt cx="9144000" cy="4480900"/>
          </a:xfrm>
        </p:grpSpPr>
        <p:cxnSp>
          <p:nvCxnSpPr>
            <p:cNvPr id="10" name="Google Shape;10;p2"/>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1" name="Google Shape;11;p2"/>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grpSp>
      <p:sp>
        <p:nvSpPr>
          <p:cNvPr id="12" name="Google Shape;12;p2"/>
          <p:cNvSpPr txBox="1">
            <a:spLocks noGrp="1"/>
          </p:cNvSpPr>
          <p:nvPr>
            <p:ph type="ctrTitle"/>
          </p:nvPr>
        </p:nvSpPr>
        <p:spPr>
          <a:xfrm>
            <a:off x="714375" y="1193224"/>
            <a:ext cx="4775700" cy="2105400"/>
          </a:xfrm>
          <a:prstGeom prst="rect">
            <a:avLst/>
          </a:prstGeom>
        </p:spPr>
        <p:txBody>
          <a:bodyPr spcFirstLastPara="1" wrap="square" lIns="91425" tIns="91425" rIns="91425" bIns="91425" anchor="b" anchorCtr="0">
            <a:noAutofit/>
          </a:bodyPr>
          <a:lstStyle>
            <a:lvl1pPr lvl="0">
              <a:spcBef>
                <a:spcPts val="0"/>
              </a:spcBef>
              <a:spcAft>
                <a:spcPts val="0"/>
              </a:spcAft>
              <a:buSzPts val="5200"/>
              <a:buFont typeface="Roboto Condensed"/>
              <a:buNone/>
              <a:defRPr sz="6300" b="1">
                <a:latin typeface="Roboto Condensed"/>
                <a:ea typeface="Roboto Condensed"/>
                <a:cs typeface="Roboto Condensed"/>
                <a:sym typeface="Roboto Condense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14375" y="3540487"/>
            <a:ext cx="4775700" cy="409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Font typeface="Roboto"/>
              <a:buNone/>
              <a:defRPr sz="1600">
                <a:latin typeface="Roboto"/>
                <a:ea typeface="Roboto"/>
                <a:cs typeface="Roboto"/>
                <a:sym typeface="Roboto"/>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subTitle" idx="1"/>
          </p:nvPr>
        </p:nvSpPr>
        <p:spPr>
          <a:xfrm>
            <a:off x="18722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8" name="Google Shape;28;p5"/>
          <p:cNvSpPr txBox="1">
            <a:spLocks noGrp="1"/>
          </p:cNvSpPr>
          <p:nvPr>
            <p:ph type="subTitle" idx="2"/>
          </p:nvPr>
        </p:nvSpPr>
        <p:spPr>
          <a:xfrm>
            <a:off x="49807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9" name="Google Shape;29;p5"/>
          <p:cNvSpPr txBox="1">
            <a:spLocks noGrp="1"/>
          </p:cNvSpPr>
          <p:nvPr>
            <p:ph type="subTitle" idx="3"/>
          </p:nvPr>
        </p:nvSpPr>
        <p:spPr>
          <a:xfrm>
            <a:off x="1872200"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4980696"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897000" y="514348"/>
            <a:ext cx="7350000" cy="53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32" name="Google Shape;32;p5"/>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33" name="Google Shape;33;p5"/>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93"/>
        <p:cNvGrpSpPr/>
        <p:nvPr/>
      </p:nvGrpSpPr>
      <p:grpSpPr>
        <a:xfrm>
          <a:off x="0" y="0"/>
          <a:ext cx="0" cy="0"/>
          <a:chOff x="0" y="0"/>
          <a:chExt cx="0" cy="0"/>
        </a:xfrm>
      </p:grpSpPr>
      <p:cxnSp>
        <p:nvCxnSpPr>
          <p:cNvPr id="194" name="Google Shape;194;p26"/>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95" name="Google Shape;195;p26"/>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9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7"/>
        <p:cNvGrpSpPr/>
        <p:nvPr/>
      </p:nvGrpSpPr>
      <p:grpSpPr>
        <a:xfrm>
          <a:off x="0" y="0"/>
          <a:ext cx="0" cy="0"/>
          <a:chOff x="0" y="0"/>
          <a:chExt cx="0" cy="0"/>
        </a:xfrm>
      </p:grpSpPr>
      <p:sp>
        <p:nvSpPr>
          <p:cNvPr id="48" name="Google Shape;48;p8"/>
          <p:cNvSpPr txBox="1">
            <a:spLocks noGrp="1"/>
          </p:cNvSpPr>
          <p:nvPr>
            <p:ph type="title"/>
          </p:nvPr>
        </p:nvSpPr>
        <p:spPr>
          <a:xfrm>
            <a:off x="1491150" y="1647450"/>
            <a:ext cx="6161700" cy="184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cxnSp>
        <p:nvCxnSpPr>
          <p:cNvPr id="49" name="Google Shape;49;p8"/>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50" name="Google Shape;50;p8"/>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98192263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100000">
              <a:schemeClr val="accent5"/>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8050" y="514344"/>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Roboto Condensed"/>
              <a:buNone/>
              <a:defRPr sz="3500" b="1">
                <a:solidFill>
                  <a:schemeClr val="dk1"/>
                </a:solidFill>
                <a:latin typeface="Roboto Condensed"/>
                <a:ea typeface="Roboto Condensed"/>
                <a:cs typeface="Roboto Condensed"/>
                <a:sym typeface="Roboto Condense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51805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72" r:id="rId3"/>
    <p:sldLayoutId id="2147483673" r:id="rId4"/>
    <p:sldLayoutId id="214748367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0228" y="902624"/>
            <a:ext cx="1083544" cy="1083544"/>
          </a:xfrm>
          <a:prstGeom prst="rect">
            <a:avLst/>
          </a:prstGeom>
        </p:spPr>
      </p:pic>
      <p:sp>
        <p:nvSpPr>
          <p:cNvPr id="3" name="Rectangle 2"/>
          <p:cNvSpPr/>
          <p:nvPr/>
        </p:nvSpPr>
        <p:spPr>
          <a:xfrm>
            <a:off x="0" y="1984859"/>
            <a:ext cx="9144000" cy="1631216"/>
          </a:xfrm>
          <a:prstGeom prst="rect">
            <a:avLst/>
          </a:prstGeom>
        </p:spPr>
        <p:txBody>
          <a:bodyPr wrap="square">
            <a:spAutoFit/>
          </a:bodyPr>
          <a:lstStyle/>
          <a:p>
            <a:pPr algn="ctr">
              <a:lnSpc>
                <a:spcPct val="150000"/>
              </a:lnSpc>
            </a:pPr>
            <a:r>
              <a:rPr lang="en-US" sz="2800" b="1" smtClean="0">
                <a:solidFill>
                  <a:schemeClr val="bg2">
                    <a:lumMod val="50000"/>
                  </a:schemeClr>
                </a:solidFill>
                <a:latin typeface="+mn-lt"/>
                <a:ea typeface="SimSun" panose="02010600030101010101" pitchFamily="2" charset="-122"/>
                <a:cs typeface="Times New Roman" panose="02020603050405020304" pitchFamily="18" charset="0"/>
              </a:rPr>
              <a:t>KHÓA LUẬN TỐT NGHIỆP</a:t>
            </a:r>
            <a:endParaRPr lang="vi-VN" sz="2800">
              <a:solidFill>
                <a:schemeClr val="bg2">
                  <a:lumMod val="50000"/>
                </a:schemeClr>
              </a:solidFill>
              <a:latin typeface="+mn-lt"/>
              <a:ea typeface="SimSun" panose="02010600030101010101" pitchFamily="2" charset="-122"/>
              <a:cs typeface="Times New Roman" panose="02020603050405020304" pitchFamily="18" charset="0"/>
            </a:endParaRPr>
          </a:p>
          <a:p>
            <a:pPr algn="ctr">
              <a:lnSpc>
                <a:spcPct val="150000"/>
              </a:lnSpc>
            </a:pPr>
            <a:r>
              <a:rPr lang="en-US" sz="2000" smtClean="0">
                <a:solidFill>
                  <a:schemeClr val="bg2">
                    <a:lumMod val="50000"/>
                  </a:schemeClr>
                </a:solidFill>
                <a:latin typeface="+mn-lt"/>
                <a:ea typeface="SimSun" panose="02010600030101010101" pitchFamily="2" charset="-122"/>
                <a:cs typeface="Times New Roman" panose="02020603050405020304" pitchFamily="18" charset="0"/>
              </a:rPr>
              <a:t>ĐỀ TÀI</a:t>
            </a:r>
          </a:p>
          <a:p>
            <a:pPr algn="ctr"/>
            <a:r>
              <a:rPr lang="en-US" sz="2800" b="1" smtClean="0">
                <a:solidFill>
                  <a:schemeClr val="bg2">
                    <a:lumMod val="50000"/>
                  </a:schemeClr>
                </a:solidFill>
                <a:latin typeface="+mn-lt"/>
                <a:ea typeface="SimSun" panose="02010600030101010101" pitchFamily="2" charset="-122"/>
                <a:cs typeface="Times New Roman" panose="02020603050405020304" pitchFamily="18" charset="0"/>
              </a:rPr>
              <a:t>PHÁT TRIỂN WEBSITE BÁN THIẾT BỊ TIN HỌC</a:t>
            </a:r>
            <a:endParaRPr lang="en-US" sz="2800" smtClean="0">
              <a:solidFill>
                <a:schemeClr val="bg2">
                  <a:lumMod val="50000"/>
                </a:schemeClr>
              </a:solidFill>
              <a:latin typeface="+mn-lt"/>
              <a:ea typeface="SimSun" panose="02010600030101010101" pitchFamily="2" charset="-122"/>
              <a:cs typeface="Times New Roman" panose="02020603050405020304" pitchFamily="18" charset="0"/>
            </a:endParaRPr>
          </a:p>
        </p:txBody>
      </p:sp>
      <p:sp>
        <p:nvSpPr>
          <p:cNvPr id="4" name="TextBox 3">
            <a:extLst>
              <a:ext uri="{FF2B5EF4-FFF2-40B4-BE49-F238E27FC236}">
                <a16:creationId xmlns:a16="http://schemas.microsoft.com/office/drawing/2014/main" id="{706A93EB-8B55-801C-368C-4A5F241F6025}"/>
              </a:ext>
            </a:extLst>
          </p:cNvPr>
          <p:cNvSpPr txBox="1"/>
          <p:nvPr/>
        </p:nvSpPr>
        <p:spPr>
          <a:xfrm>
            <a:off x="0" y="119102"/>
            <a:ext cx="9144000" cy="784830"/>
          </a:xfrm>
          <a:prstGeom prst="rect">
            <a:avLst/>
          </a:prstGeom>
          <a:noFill/>
        </p:spPr>
        <p:txBody>
          <a:bodyPr wrap="square" rtlCol="0">
            <a:spAutoFit/>
          </a:bodyPr>
          <a:lstStyle/>
          <a:p>
            <a:pPr algn="ctr">
              <a:lnSpc>
                <a:spcPct val="150000"/>
              </a:lnSpc>
            </a:pPr>
            <a:r>
              <a:rPr lang="vi-VN" sz="1600" dirty="0">
                <a:solidFill>
                  <a:schemeClr val="bg2">
                    <a:lumMod val="50000"/>
                  </a:schemeClr>
                </a:solidFill>
                <a:latin typeface="+mn-lt"/>
              </a:rPr>
              <a:t>KHOA KỸ THUẬT VÀ CÔNG NGHỆ</a:t>
            </a:r>
          </a:p>
          <a:p>
            <a:pPr algn="ctr">
              <a:lnSpc>
                <a:spcPct val="150000"/>
              </a:lnSpc>
            </a:pPr>
            <a:r>
              <a:rPr lang="vi-VN" b="1" dirty="0">
                <a:solidFill>
                  <a:schemeClr val="bg2">
                    <a:lumMod val="50000"/>
                  </a:schemeClr>
                </a:solidFill>
                <a:latin typeface="+mn-lt"/>
              </a:rPr>
              <a:t>BỘ MÔN CÔNG NGHỆ THÔNG TIN</a:t>
            </a:r>
            <a:endParaRPr lang="en-US" b="1" dirty="0">
              <a:solidFill>
                <a:schemeClr val="bg2">
                  <a:lumMod val="50000"/>
                </a:schemeClr>
              </a:solidFill>
              <a:latin typeface="+mn-lt"/>
            </a:endParaRPr>
          </a:p>
        </p:txBody>
      </p:sp>
      <p:sp>
        <p:nvSpPr>
          <p:cNvPr id="5" name="Rectangle 4"/>
          <p:cNvSpPr/>
          <p:nvPr/>
        </p:nvSpPr>
        <p:spPr>
          <a:xfrm>
            <a:off x="1023541" y="3950102"/>
            <a:ext cx="2782211" cy="698717"/>
          </a:xfrm>
          <a:prstGeom prst="rect">
            <a:avLst/>
          </a:prstGeom>
        </p:spPr>
        <p:txBody>
          <a:bodyPr wrap="square">
            <a:spAutoFit/>
          </a:bodyPr>
          <a:lstStyle/>
          <a:p>
            <a:pPr>
              <a:lnSpc>
                <a:spcPct val="150000"/>
              </a:lnSpc>
            </a:pPr>
            <a:r>
              <a:rPr lang="vi-VN" b="1">
                <a:solidFill>
                  <a:schemeClr val="bg2">
                    <a:lumMod val="50000"/>
                  </a:schemeClr>
                </a:solidFill>
                <a:latin typeface="+mn-lt"/>
                <a:ea typeface="SimSun" panose="02010600030101010101" pitchFamily="2" charset="-122"/>
                <a:cs typeface="Times New Roman" panose="02020603050405020304" pitchFamily="18" charset="0"/>
              </a:rPr>
              <a:t>Giảng viên hướng dẫn</a:t>
            </a:r>
            <a:endParaRPr lang="en-US">
              <a:solidFill>
                <a:schemeClr val="bg2">
                  <a:lumMod val="50000"/>
                </a:schemeClr>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ThS</a:t>
            </a:r>
            <a:r>
              <a:rPr lang="vi-VN" b="1">
                <a:solidFill>
                  <a:schemeClr val="bg2">
                    <a:lumMod val="50000"/>
                  </a:schemeClr>
                </a:solidFill>
                <a:latin typeface="+mn-lt"/>
                <a:ea typeface="SimSun" panose="02010600030101010101" pitchFamily="2" charset="-122"/>
                <a:cs typeface="Times New Roman" panose="02020603050405020304" pitchFamily="18" charset="0"/>
              </a:rPr>
              <a:t>. PHẠM MINH ĐƯƠNG</a:t>
            </a:r>
            <a:endParaRPr lang="en-US">
              <a:solidFill>
                <a:schemeClr val="bg2">
                  <a:lumMod val="50000"/>
                </a:schemeClr>
              </a:solidFill>
              <a:latin typeface="+mn-lt"/>
              <a:cs typeface="Times New Roman" panose="02020603050405020304" pitchFamily="18" charset="0"/>
            </a:endParaRPr>
          </a:p>
        </p:txBody>
      </p:sp>
      <p:sp>
        <p:nvSpPr>
          <p:cNvPr id="6" name="Rectangle 5"/>
          <p:cNvSpPr/>
          <p:nvPr/>
        </p:nvSpPr>
        <p:spPr>
          <a:xfrm>
            <a:off x="5986559" y="3950102"/>
            <a:ext cx="2119392" cy="698717"/>
          </a:xfrm>
          <a:prstGeom prst="rect">
            <a:avLst/>
          </a:prstGeom>
        </p:spPr>
        <p:txBody>
          <a:bodyPr wrap="square">
            <a:spAutoFit/>
          </a:bodyPr>
          <a:lstStyle/>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Sinh </a:t>
            </a:r>
            <a:r>
              <a:rPr lang="vi-VN" b="1">
                <a:solidFill>
                  <a:schemeClr val="bg2">
                    <a:lumMod val="50000"/>
                  </a:schemeClr>
                </a:solidFill>
                <a:latin typeface="+mn-lt"/>
                <a:ea typeface="SimSun" panose="02010600030101010101" pitchFamily="2" charset="-122"/>
                <a:cs typeface="Times New Roman" panose="02020603050405020304" pitchFamily="18" charset="0"/>
              </a:rPr>
              <a:t>viên thực hiện</a:t>
            </a:r>
            <a:endParaRPr lang="en-US">
              <a:solidFill>
                <a:schemeClr val="bg2">
                  <a:lumMod val="50000"/>
                </a:schemeClr>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NGÔ </a:t>
            </a:r>
            <a:r>
              <a:rPr lang="vi-VN" b="1">
                <a:solidFill>
                  <a:schemeClr val="bg2">
                    <a:lumMod val="50000"/>
                  </a:schemeClr>
                </a:solidFill>
                <a:latin typeface="+mn-lt"/>
                <a:ea typeface="SimSun" panose="02010600030101010101" pitchFamily="2" charset="-122"/>
                <a:cs typeface="Times New Roman" panose="02020603050405020304" pitchFamily="18" charset="0"/>
              </a:rPr>
              <a:t>TẤN </a:t>
            </a:r>
            <a:r>
              <a:rPr lang="vi-VN" b="1" smtClean="0">
                <a:solidFill>
                  <a:schemeClr val="bg2">
                    <a:lumMod val="50000"/>
                  </a:schemeClr>
                </a:solidFill>
                <a:latin typeface="+mn-lt"/>
                <a:ea typeface="SimSun" panose="02010600030101010101" pitchFamily="2" charset="-122"/>
                <a:cs typeface="Times New Roman" panose="02020603050405020304" pitchFamily="18" charset="0"/>
              </a:rPr>
              <a:t>LỢI</a:t>
            </a:r>
            <a:endParaRPr lang="en-US">
              <a:solidFill>
                <a:schemeClr val="bg2">
                  <a:lumMod val="50000"/>
                </a:schemeClr>
              </a:solidFill>
              <a:latin typeface="+mn-lt"/>
              <a:ea typeface="SimSun" panose="02010600030101010101" pitchFamily="2" charset="-122"/>
              <a:cs typeface="Times New Roman" panose="02020603050405020304" pitchFamily="18" charset="0"/>
            </a:endParaRPr>
          </a:p>
        </p:txBody>
      </p:sp>
      <p:sp>
        <p:nvSpPr>
          <p:cNvPr id="7" name="Rectangle 6"/>
          <p:cNvSpPr/>
          <p:nvPr/>
        </p:nvSpPr>
        <p:spPr>
          <a:xfrm>
            <a:off x="8859948" y="4835723"/>
            <a:ext cx="284052" cy="307777"/>
          </a:xfrm>
          <a:prstGeom prst="rect">
            <a:avLst/>
          </a:prstGeom>
        </p:spPr>
        <p:txBody>
          <a:bodyPr wrap="none">
            <a:spAutoFit/>
          </a:bodyPr>
          <a:lstStyle/>
          <a:p>
            <a:r>
              <a:rPr lang="en" b="1">
                <a:latin typeface="+mn-lt"/>
              </a:rPr>
              <a:t>1</a:t>
            </a:r>
            <a:endParaRPr lang="en-US" b="1">
              <a:latin typeface="+mn-lt"/>
            </a:endParaRPr>
          </a:p>
        </p:txBody>
      </p:sp>
    </p:spTree>
    <p:extLst>
      <p:ext uri="{BB962C8B-B14F-4D97-AF65-F5344CB8AC3E}">
        <p14:creationId xmlns:p14="http://schemas.microsoft.com/office/powerpoint/2010/main" val="3400251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133444" y="0"/>
            <a:ext cx="539886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giải pháp đề xuất khách hàng</a:t>
            </a:r>
            <a:endParaRPr lang="en-US" sz="2000">
              <a:latin typeface="+mn-lt"/>
            </a:endParaRPr>
          </a:p>
        </p:txBody>
      </p:sp>
      <p:sp>
        <p:nvSpPr>
          <p:cNvPr id="4" name="Rectangle 3"/>
          <p:cNvSpPr/>
          <p:nvPr/>
        </p:nvSpPr>
        <p:spPr>
          <a:xfrm>
            <a:off x="8768508" y="4835723"/>
            <a:ext cx="383438" cy="307777"/>
          </a:xfrm>
          <a:prstGeom prst="rect">
            <a:avLst/>
          </a:prstGeom>
        </p:spPr>
        <p:txBody>
          <a:bodyPr wrap="none">
            <a:spAutoFit/>
          </a:bodyPr>
          <a:lstStyle/>
          <a:p>
            <a:r>
              <a:rPr lang="en" b="1" smtClean="0"/>
              <a:t>10</a:t>
            </a:r>
            <a:endParaRPr lang="en-US" b="1"/>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8147" r="14417" b="9334"/>
          <a:stretch/>
        </p:blipFill>
        <p:spPr>
          <a:xfrm>
            <a:off x="617220" y="419100"/>
            <a:ext cx="7825740" cy="4244340"/>
          </a:xfrm>
          <a:prstGeom prst="rect">
            <a:avLst/>
          </a:prstGeom>
        </p:spPr>
      </p:pic>
    </p:spTree>
    <p:extLst>
      <p:ext uri="{BB962C8B-B14F-4D97-AF65-F5344CB8AC3E}">
        <p14:creationId xmlns:p14="http://schemas.microsoft.com/office/powerpoint/2010/main" val="8327711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362044" y="0"/>
            <a:ext cx="539886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giải pháp đề xuất quản trị</a:t>
            </a:r>
            <a:endParaRPr lang="en-US" sz="200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1556" r="8917" b="19703"/>
          <a:stretch/>
        </p:blipFill>
        <p:spPr>
          <a:xfrm>
            <a:off x="304800" y="816853"/>
            <a:ext cx="8702040" cy="3694187"/>
          </a:xfrm>
          <a:prstGeom prst="rect">
            <a:avLst/>
          </a:prstGeom>
        </p:spPr>
      </p:pic>
      <p:sp>
        <p:nvSpPr>
          <p:cNvPr id="4" name="Rectangle 3"/>
          <p:cNvSpPr/>
          <p:nvPr/>
        </p:nvSpPr>
        <p:spPr>
          <a:xfrm>
            <a:off x="8768508" y="4835723"/>
            <a:ext cx="383438" cy="307777"/>
          </a:xfrm>
          <a:prstGeom prst="rect">
            <a:avLst/>
          </a:prstGeom>
        </p:spPr>
        <p:txBody>
          <a:bodyPr wrap="none">
            <a:spAutoFit/>
          </a:bodyPr>
          <a:lstStyle/>
          <a:p>
            <a:r>
              <a:rPr lang="en" b="1" smtClean="0"/>
              <a:t>11</a:t>
            </a:r>
            <a:endParaRPr lang="en-US" b="1"/>
          </a:p>
        </p:txBody>
      </p:sp>
    </p:spTree>
    <p:extLst>
      <p:ext uri="{BB962C8B-B14F-4D97-AF65-F5344CB8AC3E}">
        <p14:creationId xmlns:p14="http://schemas.microsoft.com/office/powerpoint/2010/main" val="3380354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0" y="-30480"/>
            <a:ext cx="318516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Giao diện khách hàng</a:t>
            </a:r>
            <a:endParaRPr lang="en-US" sz="200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54181"/>
          <a:stretch/>
        </p:blipFill>
        <p:spPr>
          <a:xfrm>
            <a:off x="1099557" y="378874"/>
            <a:ext cx="3577100" cy="4409921"/>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48338"/>
          <a:stretch/>
        </p:blipFill>
        <p:spPr>
          <a:xfrm>
            <a:off x="4912164" y="378874"/>
            <a:ext cx="3172513" cy="4409921"/>
          </a:xfrm>
          <a:prstGeom prst="rect">
            <a:avLst/>
          </a:prstGeom>
        </p:spPr>
      </p:pic>
      <p:sp>
        <p:nvSpPr>
          <p:cNvPr id="5" name="Rectangle 4"/>
          <p:cNvSpPr/>
          <p:nvPr/>
        </p:nvSpPr>
        <p:spPr>
          <a:xfrm>
            <a:off x="8768508" y="4835723"/>
            <a:ext cx="383438" cy="307777"/>
          </a:xfrm>
          <a:prstGeom prst="rect">
            <a:avLst/>
          </a:prstGeom>
        </p:spPr>
        <p:txBody>
          <a:bodyPr wrap="none">
            <a:spAutoFit/>
          </a:bodyPr>
          <a:lstStyle/>
          <a:p>
            <a:r>
              <a:rPr lang="en" b="1" smtClean="0"/>
              <a:t>12</a:t>
            </a:r>
            <a:endParaRPr lang="en-US" b="1"/>
          </a:p>
        </p:txBody>
      </p:sp>
    </p:spTree>
    <p:extLst>
      <p:ext uri="{BB962C8B-B14F-4D97-AF65-F5344CB8AC3E}">
        <p14:creationId xmlns:p14="http://schemas.microsoft.com/office/powerpoint/2010/main" val="23380097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0" y="-30480"/>
            <a:ext cx="269748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Giao diện quản trị</a:t>
            </a:r>
            <a:endParaRPr lang="en-US" sz="2000">
              <a:latin typeface="+mn-lt"/>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45737"/>
          <a:stretch/>
        </p:blipFill>
        <p:spPr>
          <a:xfrm>
            <a:off x="172767" y="866554"/>
            <a:ext cx="3987835" cy="3103467"/>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54074"/>
          <a:stretch/>
        </p:blipFill>
        <p:spPr>
          <a:xfrm>
            <a:off x="4310426" y="866554"/>
            <a:ext cx="4711807" cy="3103467"/>
          </a:xfrm>
          <a:prstGeom prst="rect">
            <a:avLst/>
          </a:prstGeom>
        </p:spPr>
      </p:pic>
      <p:sp>
        <p:nvSpPr>
          <p:cNvPr id="7" name="Rectangle 6"/>
          <p:cNvSpPr/>
          <p:nvPr/>
        </p:nvSpPr>
        <p:spPr>
          <a:xfrm>
            <a:off x="8768508" y="4835723"/>
            <a:ext cx="383438" cy="307777"/>
          </a:xfrm>
          <a:prstGeom prst="rect">
            <a:avLst/>
          </a:prstGeom>
        </p:spPr>
        <p:txBody>
          <a:bodyPr wrap="none">
            <a:spAutoFit/>
          </a:bodyPr>
          <a:lstStyle/>
          <a:p>
            <a:r>
              <a:rPr lang="en" b="1" smtClean="0"/>
              <a:t>13</a:t>
            </a:r>
            <a:endParaRPr lang="en-US" b="1"/>
          </a:p>
        </p:txBody>
      </p:sp>
    </p:spTree>
    <p:extLst>
      <p:ext uri="{BB962C8B-B14F-4D97-AF65-F5344CB8AC3E}">
        <p14:creationId xmlns:p14="http://schemas.microsoft.com/office/powerpoint/2010/main" val="21100851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smtClean="0">
                <a:latin typeface="+mn-lt"/>
              </a:rPr>
              <a:t>4. Kết luận và hướng phát triển</a:t>
            </a:r>
            <a:endParaRPr sz="44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Rectangle 17"/>
          <p:cNvSpPr/>
          <p:nvPr/>
        </p:nvSpPr>
        <p:spPr>
          <a:xfrm>
            <a:off x="8768508" y="4835723"/>
            <a:ext cx="383438" cy="307777"/>
          </a:xfrm>
          <a:prstGeom prst="rect">
            <a:avLst/>
          </a:prstGeom>
        </p:spPr>
        <p:txBody>
          <a:bodyPr wrap="none">
            <a:spAutoFit/>
          </a:bodyPr>
          <a:lstStyle/>
          <a:p>
            <a:r>
              <a:rPr lang="en" b="1" smtClean="0"/>
              <a:t>14</a:t>
            </a:r>
            <a:endParaRPr lang="en-US" b="1"/>
          </a:p>
        </p:txBody>
      </p:sp>
    </p:spTree>
    <p:extLst>
      <p:ext uri="{BB962C8B-B14F-4D97-AF65-F5344CB8AC3E}">
        <p14:creationId xmlns:p14="http://schemas.microsoft.com/office/powerpoint/2010/main" val="12159915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5" name="Google Shape;435;p44"/>
          <p:cNvSpPr txBox="1">
            <a:spLocks noGrp="1"/>
          </p:cNvSpPr>
          <p:nvPr>
            <p:ph type="title"/>
          </p:nvPr>
        </p:nvSpPr>
        <p:spPr>
          <a:xfrm>
            <a:off x="-3516" y="-83432"/>
            <a:ext cx="1622472"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smtClean="0">
                <a:latin typeface="+mn-lt"/>
              </a:rPr>
              <a:t>Kết luận</a:t>
            </a:r>
            <a:endParaRPr sz="2000">
              <a:latin typeface="+mn-lt"/>
            </a:endParaRPr>
          </a:p>
        </p:txBody>
      </p:sp>
      <p:sp>
        <p:nvSpPr>
          <p:cNvPr id="33" name="TextBox 32">
            <a:extLst>
              <a:ext uri="{FF2B5EF4-FFF2-40B4-BE49-F238E27FC236}">
                <a16:creationId xmlns:a16="http://schemas.microsoft.com/office/drawing/2014/main" id="{4B39040C-2279-5210-9B52-61BE629BBCCE}"/>
              </a:ext>
            </a:extLst>
          </p:cNvPr>
          <p:cNvSpPr txBox="1"/>
          <p:nvPr/>
        </p:nvSpPr>
        <p:spPr>
          <a:xfrm>
            <a:off x="807720" y="731792"/>
            <a:ext cx="7848600" cy="1103700"/>
          </a:xfrm>
          <a:prstGeom prst="rect">
            <a:avLst/>
          </a:prstGeom>
          <a:noFill/>
        </p:spPr>
        <p:txBody>
          <a:bodyPr wrap="square" rtlCol="0">
            <a:spAutoFit/>
          </a:bodyPr>
          <a:lstStyle/>
          <a:p>
            <a:pPr algn="just">
              <a:lnSpc>
                <a:spcPct val="120000"/>
              </a:lnSpc>
            </a:pPr>
            <a:r>
              <a:rPr lang="en-US">
                <a:effectLst/>
                <a:latin typeface="+mn-lt"/>
                <a:ea typeface="Times New Roman" panose="02020603050405020304" pitchFamily="18" charset="0"/>
              </a:rPr>
              <a:t>- </a:t>
            </a:r>
            <a:r>
              <a:rPr lang="vi-VN">
                <a:effectLst/>
                <a:latin typeface="+mn-lt"/>
                <a:ea typeface="Times New Roman" panose="02020603050405020304" pitchFamily="18" charset="0"/>
              </a:rPr>
              <a:t>Nắm vững khái niệm, nguyên tắc, và cơ chế hoạt </a:t>
            </a:r>
            <a:r>
              <a:rPr lang="vi-VN" smtClean="0">
                <a:effectLst/>
                <a:latin typeface="+mn-lt"/>
                <a:ea typeface="Times New Roman" panose="02020603050405020304" pitchFamily="18" charset="0"/>
              </a:rPr>
              <a:t>động của</a:t>
            </a:r>
            <a:r>
              <a:rPr lang="en-US">
                <a:latin typeface="+mn-lt"/>
                <a:ea typeface="Times New Roman" panose="02020603050405020304" pitchFamily="18" charset="0"/>
              </a:rPr>
              <a:t> </a:t>
            </a:r>
            <a:r>
              <a:rPr lang="en-US" smtClean="0">
                <a:latin typeface="+mn-lt"/>
                <a:ea typeface="Times New Roman" panose="02020603050405020304" pitchFamily="18" charset="0"/>
              </a:rPr>
              <a:t>một website được xây dựng với Laravel Framework</a:t>
            </a:r>
            <a:r>
              <a:rPr lang="vi-VN" smtClean="0">
                <a:effectLst/>
                <a:latin typeface="+mn-lt"/>
                <a:ea typeface="Times New Roman" panose="02020603050405020304" pitchFamily="18" charset="0"/>
              </a:rPr>
              <a:t>. </a:t>
            </a:r>
            <a:endParaRPr lang="vi-VN">
              <a:effectLst/>
              <a:latin typeface="+mn-lt"/>
              <a:ea typeface="Times New Roman" panose="02020603050405020304" pitchFamily="18" charset="0"/>
            </a:endParaRPr>
          </a:p>
          <a:p>
            <a:pPr algn="just">
              <a:lnSpc>
                <a:spcPct val="120000"/>
              </a:lnSpc>
            </a:pPr>
            <a:r>
              <a:rPr lang="en-US">
                <a:effectLst/>
                <a:latin typeface="+mn-lt"/>
                <a:ea typeface="Times New Roman" panose="02020603050405020304" pitchFamily="18" charset="0"/>
              </a:rPr>
              <a:t>- </a:t>
            </a:r>
            <a:r>
              <a:rPr lang="en-US" smtClean="0">
                <a:latin typeface="+mn-lt"/>
                <a:ea typeface="Times New Roman" panose="02020603050405020304" pitchFamily="18" charset="0"/>
              </a:rPr>
              <a:t>Ứng</a:t>
            </a:r>
            <a:r>
              <a:rPr lang="vi-VN" smtClean="0">
                <a:effectLst/>
                <a:latin typeface="+mn-lt"/>
                <a:ea typeface="Times New Roman" panose="02020603050405020304" pitchFamily="18" charset="0"/>
              </a:rPr>
              <a:t> </a:t>
            </a:r>
            <a:r>
              <a:rPr lang="vi-VN">
                <a:effectLst/>
                <a:latin typeface="+mn-lt"/>
                <a:ea typeface="Times New Roman" panose="02020603050405020304" pitchFamily="18" charset="0"/>
              </a:rPr>
              <a:t>dụng các nguyên </a:t>
            </a:r>
            <a:r>
              <a:rPr lang="vi-VN" smtClean="0">
                <a:effectLst/>
                <a:latin typeface="+mn-lt"/>
                <a:ea typeface="Times New Roman" panose="02020603050405020304" pitchFamily="18" charset="0"/>
              </a:rPr>
              <a:t>tắc</a:t>
            </a:r>
            <a:r>
              <a:rPr lang="en-US" smtClean="0">
                <a:effectLst/>
                <a:latin typeface="+mn-lt"/>
                <a:ea typeface="Times New Roman" panose="02020603050405020304" pitchFamily="18" charset="0"/>
              </a:rPr>
              <a:t> thiết kế phân mềm</a:t>
            </a:r>
            <a:r>
              <a:rPr lang="vi-VN" smtClean="0">
                <a:effectLst/>
                <a:latin typeface="+mn-lt"/>
                <a:ea typeface="Times New Roman" panose="02020603050405020304" pitchFamily="18" charset="0"/>
              </a:rPr>
              <a:t> và</a:t>
            </a:r>
            <a:r>
              <a:rPr lang="en-US" smtClean="0">
                <a:effectLst/>
                <a:latin typeface="+mn-lt"/>
                <a:ea typeface="Times New Roman" panose="02020603050405020304" pitchFamily="18" charset="0"/>
              </a:rPr>
              <a:t> các</a:t>
            </a:r>
            <a:r>
              <a:rPr lang="vi-VN" smtClean="0">
                <a:effectLst/>
                <a:latin typeface="+mn-lt"/>
                <a:ea typeface="Times New Roman" panose="02020603050405020304" pitchFamily="18" charset="0"/>
              </a:rPr>
              <a:t> </a:t>
            </a:r>
            <a:r>
              <a:rPr lang="vi-VN">
                <a:effectLst/>
                <a:latin typeface="+mn-lt"/>
                <a:ea typeface="Times New Roman" panose="02020603050405020304" pitchFamily="18" charset="0"/>
              </a:rPr>
              <a:t>công </a:t>
            </a:r>
            <a:r>
              <a:rPr lang="vi-VN" smtClean="0">
                <a:effectLst/>
                <a:latin typeface="+mn-lt"/>
                <a:ea typeface="Times New Roman" panose="02020603050405020304" pitchFamily="18" charset="0"/>
              </a:rPr>
              <a:t>nghệ</a:t>
            </a:r>
            <a:r>
              <a:rPr lang="en-US" smtClean="0">
                <a:effectLst/>
                <a:latin typeface="+mn-lt"/>
                <a:ea typeface="Times New Roman" panose="02020603050405020304" pitchFamily="18" charset="0"/>
              </a:rPr>
              <a:t> đã tìm hiểu</a:t>
            </a:r>
            <a:r>
              <a:rPr lang="vi-VN" smtClean="0">
                <a:effectLst/>
                <a:latin typeface="+mn-lt"/>
                <a:ea typeface="Times New Roman" panose="02020603050405020304" pitchFamily="18" charset="0"/>
              </a:rPr>
              <a:t> để </a:t>
            </a:r>
            <a:r>
              <a:rPr lang="vi-VN">
                <a:effectLst/>
                <a:latin typeface="+mn-lt"/>
                <a:ea typeface="Times New Roman" panose="02020603050405020304" pitchFamily="18" charset="0"/>
              </a:rPr>
              <a:t>xây dựng thành công </a:t>
            </a:r>
            <a:r>
              <a:rPr lang="en-US" smtClean="0">
                <a:latin typeface="+mn-lt"/>
                <a:ea typeface="Times New Roman" panose="02020603050405020304" pitchFamily="18" charset="0"/>
              </a:rPr>
              <a:t>website bán thiết bị tin học </a:t>
            </a:r>
            <a:r>
              <a:rPr lang="vi-VN">
                <a:latin typeface="+mn-lt"/>
                <a:ea typeface="Times New Roman" panose="02020603050405020304" pitchFamily="18" charset="0"/>
              </a:rPr>
              <a:t>với các chức </a:t>
            </a:r>
            <a:r>
              <a:rPr lang="vi-VN" smtClean="0">
                <a:latin typeface="+mn-lt"/>
                <a:ea typeface="Times New Roman" panose="02020603050405020304" pitchFamily="18" charset="0"/>
              </a:rPr>
              <a:t>năng</a:t>
            </a:r>
            <a:r>
              <a:rPr lang="en-US" smtClean="0">
                <a:latin typeface="+mn-lt"/>
                <a:ea typeface="Times New Roman" panose="02020603050405020304" pitchFamily="18" charset="0"/>
              </a:rPr>
              <a:t> </a:t>
            </a:r>
            <a:r>
              <a:rPr lang="vi-VN" smtClean="0">
                <a:latin typeface="+mn-lt"/>
                <a:ea typeface="Times New Roman" panose="02020603050405020304" pitchFamily="18" charset="0"/>
              </a:rPr>
              <a:t>đã </a:t>
            </a:r>
            <a:r>
              <a:rPr lang="vi-VN">
                <a:latin typeface="+mn-lt"/>
                <a:ea typeface="Times New Roman" panose="02020603050405020304" pitchFamily="18" charset="0"/>
              </a:rPr>
              <a:t>đặt ra</a:t>
            </a:r>
            <a:r>
              <a:rPr lang="en-US" smtClean="0">
                <a:latin typeface="+mn-lt"/>
                <a:ea typeface="Times New Roman" panose="02020603050405020304" pitchFamily="18" charset="0"/>
              </a:rPr>
              <a:t>.</a:t>
            </a:r>
            <a:endParaRPr lang="vi-VN">
              <a:effectLst/>
              <a:latin typeface="+mn-lt"/>
              <a:ea typeface="Times New Roman" panose="02020603050405020304" pitchFamily="18" charset="0"/>
            </a:endParaRPr>
          </a:p>
        </p:txBody>
      </p:sp>
      <p:sp>
        <p:nvSpPr>
          <p:cNvPr id="36" name="Google Shape;391;p41"/>
          <p:cNvSpPr/>
          <p:nvPr/>
        </p:nvSpPr>
        <p:spPr>
          <a:xfrm>
            <a:off x="163379" y="388642"/>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37" name="Google Shape;393;p41"/>
          <p:cNvGrpSpPr/>
          <p:nvPr/>
        </p:nvGrpSpPr>
        <p:grpSpPr>
          <a:xfrm>
            <a:off x="274933" y="436996"/>
            <a:ext cx="324091" cy="318019"/>
            <a:chOff x="1329585" y="1989925"/>
            <a:chExt cx="341472" cy="335074"/>
          </a:xfrm>
        </p:grpSpPr>
        <p:sp>
          <p:nvSpPr>
            <p:cNvPr id="38"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0"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cxnSp>
        <p:nvCxnSpPr>
          <p:cNvPr id="41" name="Google Shape;400;p41"/>
          <p:cNvCxnSpPr/>
          <p:nvPr/>
        </p:nvCxnSpPr>
        <p:spPr>
          <a:xfrm rot="10800000">
            <a:off x="710580" y="702686"/>
            <a:ext cx="3678541" cy="12700"/>
          </a:xfrm>
          <a:prstGeom prst="bentConnector3">
            <a:avLst>
              <a:gd name="adj1" fmla="val 50000"/>
            </a:avLst>
          </a:prstGeom>
          <a:noFill/>
          <a:ln w="9525" cap="flat" cmpd="sng">
            <a:solidFill>
              <a:srgbClr val="5C3DA4"/>
            </a:solidFill>
            <a:prstDash val="dash"/>
            <a:round/>
            <a:headEnd type="none" w="med" len="med"/>
            <a:tailEnd type="diamond" w="med" len="med"/>
          </a:ln>
        </p:spPr>
      </p:cxnSp>
      <p:sp>
        <p:nvSpPr>
          <p:cNvPr id="43" name="Google Shape;435;p44"/>
          <p:cNvSpPr txBox="1">
            <a:spLocks/>
          </p:cNvSpPr>
          <p:nvPr/>
        </p:nvSpPr>
        <p:spPr>
          <a:xfrm>
            <a:off x="547159" y="365782"/>
            <a:ext cx="2249777" cy="2022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Kết quả đạt được</a:t>
            </a:r>
            <a:endParaRPr lang="en-US" sz="1500">
              <a:solidFill>
                <a:schemeClr val="tx1"/>
              </a:solidFill>
              <a:latin typeface="+mn-lt"/>
            </a:endParaRPr>
          </a:p>
        </p:txBody>
      </p:sp>
      <p:pic>
        <p:nvPicPr>
          <p:cNvPr id="10" name="Picture 9"/>
          <p:cNvPicPr>
            <a:picLocks noChangeAspect="1"/>
          </p:cNvPicPr>
          <p:nvPr/>
        </p:nvPicPr>
        <p:blipFill>
          <a:blip r:embed="rId3"/>
          <a:stretch>
            <a:fillRect/>
          </a:stretch>
        </p:blipFill>
        <p:spPr>
          <a:xfrm>
            <a:off x="2488890" y="662660"/>
            <a:ext cx="3258005" cy="61991"/>
          </a:xfrm>
          <a:prstGeom prst="rect">
            <a:avLst/>
          </a:prstGeom>
        </p:spPr>
      </p:pic>
      <p:sp>
        <p:nvSpPr>
          <p:cNvPr id="66" name="TextBox 65">
            <a:extLst>
              <a:ext uri="{FF2B5EF4-FFF2-40B4-BE49-F238E27FC236}">
                <a16:creationId xmlns:a16="http://schemas.microsoft.com/office/drawing/2014/main" id="{4B39040C-2279-5210-9B52-61BE629BBCCE}"/>
              </a:ext>
            </a:extLst>
          </p:cNvPr>
          <p:cNvSpPr txBox="1"/>
          <p:nvPr/>
        </p:nvSpPr>
        <p:spPr>
          <a:xfrm>
            <a:off x="807720" y="2244878"/>
            <a:ext cx="7848600" cy="1643527"/>
          </a:xfrm>
          <a:prstGeom prst="rect">
            <a:avLst/>
          </a:prstGeom>
          <a:noFill/>
        </p:spPr>
        <p:txBody>
          <a:bodyPr wrap="square" rtlCol="0">
            <a:spAutoFit/>
          </a:bodyPr>
          <a:lstStyle/>
          <a:p>
            <a:pPr algn="just">
              <a:lnSpc>
                <a:spcPct val="120000"/>
              </a:lnSpc>
            </a:pPr>
            <a:r>
              <a:rPr lang="vi-VN" smtClean="0">
                <a:latin typeface="+mn-lt"/>
              </a:rPr>
              <a:t>- </a:t>
            </a:r>
            <a:r>
              <a:rPr lang="vi-VN">
                <a:latin typeface="+mn-lt"/>
              </a:rPr>
              <a:t>Website được trang bị đầy đủ các tính năng cần thiết cho một hệ thống bán hàng trực tuyến, đáp ứng nhu cầu quản lý và kinh doanh của người dùng</a:t>
            </a:r>
            <a:r>
              <a:rPr lang="vi-VN" smtClean="0">
                <a:latin typeface="+mn-lt"/>
              </a:rPr>
              <a:t>.</a:t>
            </a:r>
            <a:endParaRPr lang="en-US" smtClean="0">
              <a:latin typeface="+mn-lt"/>
            </a:endParaRPr>
          </a:p>
          <a:p>
            <a:pPr algn="just">
              <a:lnSpc>
                <a:spcPct val="120000"/>
              </a:lnSpc>
            </a:pPr>
            <a:r>
              <a:rPr lang="en-US" smtClean="0">
                <a:effectLst/>
                <a:latin typeface="+mn-lt"/>
                <a:ea typeface="Times New Roman" panose="02020603050405020304" pitchFamily="18" charset="0"/>
              </a:rPr>
              <a:t>- </a:t>
            </a:r>
            <a:r>
              <a:rPr lang="vi-VN" smtClean="0">
                <a:latin typeface="+mn-lt"/>
              </a:rPr>
              <a:t>Sử </a:t>
            </a:r>
            <a:r>
              <a:rPr lang="vi-VN">
                <a:latin typeface="+mn-lt"/>
              </a:rPr>
              <a:t>dụng nhiều phương thức thanh toán trực tuyến, tích hợp chatbot hỗ trợ khách hàng, tăng trải nghiệm mua sắm trực tuyến</a:t>
            </a:r>
            <a:r>
              <a:rPr lang="vi-VN" smtClean="0">
                <a:latin typeface="+mn-lt"/>
              </a:rPr>
              <a:t>.</a:t>
            </a:r>
            <a:endParaRPr lang="en-US" smtClean="0">
              <a:latin typeface="+mn-lt"/>
            </a:endParaRPr>
          </a:p>
          <a:p>
            <a:pPr algn="just">
              <a:lnSpc>
                <a:spcPct val="120000"/>
              </a:lnSpc>
            </a:pPr>
            <a:r>
              <a:rPr lang="en-US" smtClean="0">
                <a:effectLst/>
                <a:latin typeface="+mn-lt"/>
                <a:ea typeface="Times New Roman" panose="02020603050405020304" pitchFamily="18" charset="0"/>
              </a:rPr>
              <a:t>- </a:t>
            </a:r>
            <a:r>
              <a:rPr lang="vi-VN">
                <a:latin typeface="+mn-lt"/>
              </a:rPr>
              <a:t>Giao diện thân thiện, dễ sử dụng, giúp khách hàng dễ dàng tìm kiếm và mua sản phẩm, đồng thời hỗ trợ người quản trị trong việc quản lý hoạt động kinh </a:t>
            </a:r>
            <a:r>
              <a:rPr lang="vi-VN" smtClean="0">
                <a:latin typeface="+mn-lt"/>
              </a:rPr>
              <a:t>doanh</a:t>
            </a:r>
            <a:r>
              <a:rPr lang="en-US" smtClean="0">
                <a:latin typeface="+mn-lt"/>
              </a:rPr>
              <a:t>.</a:t>
            </a:r>
            <a:endParaRPr lang="vi-VN">
              <a:effectLst/>
              <a:latin typeface="+mn-lt"/>
              <a:ea typeface="Times New Roman" panose="02020603050405020304" pitchFamily="18" charset="0"/>
            </a:endParaRPr>
          </a:p>
        </p:txBody>
      </p:sp>
      <p:sp>
        <p:nvSpPr>
          <p:cNvPr id="73" name="Google Shape;435;p44"/>
          <p:cNvSpPr txBox="1">
            <a:spLocks/>
          </p:cNvSpPr>
          <p:nvPr/>
        </p:nvSpPr>
        <p:spPr>
          <a:xfrm>
            <a:off x="547159" y="1894108"/>
            <a:ext cx="1441661" cy="2301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Ưu điểm</a:t>
            </a:r>
            <a:endParaRPr lang="en-US" sz="1500">
              <a:solidFill>
                <a:schemeClr val="tx1"/>
              </a:solidFill>
              <a:latin typeface="+mn-lt"/>
            </a:endParaRPr>
          </a:p>
        </p:txBody>
      </p:sp>
      <p:sp>
        <p:nvSpPr>
          <p:cNvPr id="75" name="TextBox 74">
            <a:extLst>
              <a:ext uri="{FF2B5EF4-FFF2-40B4-BE49-F238E27FC236}">
                <a16:creationId xmlns:a16="http://schemas.microsoft.com/office/drawing/2014/main" id="{4B39040C-2279-5210-9B52-61BE629BBCCE}"/>
              </a:ext>
            </a:extLst>
          </p:cNvPr>
          <p:cNvSpPr txBox="1"/>
          <p:nvPr/>
        </p:nvSpPr>
        <p:spPr>
          <a:xfrm>
            <a:off x="807720" y="4191384"/>
            <a:ext cx="7848600" cy="609398"/>
          </a:xfrm>
          <a:prstGeom prst="rect">
            <a:avLst/>
          </a:prstGeom>
          <a:noFill/>
        </p:spPr>
        <p:txBody>
          <a:bodyPr wrap="square" rtlCol="0">
            <a:spAutoFit/>
          </a:bodyPr>
          <a:lstStyle/>
          <a:p>
            <a:pPr algn="just">
              <a:lnSpc>
                <a:spcPct val="120000"/>
              </a:lnSpc>
            </a:pPr>
            <a:r>
              <a:rPr lang="en-US" smtClean="0">
                <a:latin typeface="+mn-lt"/>
              </a:rPr>
              <a:t>- </a:t>
            </a:r>
            <a:r>
              <a:rPr lang="vi-VN" smtClean="0">
                <a:latin typeface="+mn-lt"/>
              </a:rPr>
              <a:t>Website </a:t>
            </a:r>
            <a:r>
              <a:rPr lang="vi-VN">
                <a:latin typeface="+mn-lt"/>
              </a:rPr>
              <a:t>chưa có các tính năng </a:t>
            </a:r>
            <a:r>
              <a:rPr lang="vi-VN" smtClean="0">
                <a:latin typeface="+mn-lt"/>
              </a:rPr>
              <a:t>như </a:t>
            </a:r>
            <a:r>
              <a:rPr lang="vi-VN">
                <a:latin typeface="+mn-lt"/>
              </a:rPr>
              <a:t>chương trình khách hàng thân thiết, tích </a:t>
            </a:r>
            <a:r>
              <a:rPr lang="vi-VN" smtClean="0">
                <a:latin typeface="+mn-lt"/>
              </a:rPr>
              <a:t>điểm. </a:t>
            </a:r>
            <a:r>
              <a:rPr lang="en-US" smtClean="0">
                <a:latin typeface="+mn-lt"/>
              </a:rPr>
              <a:t>C</a:t>
            </a:r>
            <a:r>
              <a:rPr lang="vi-VN" smtClean="0">
                <a:latin typeface="+mn-lt"/>
              </a:rPr>
              <a:t>hưa </a:t>
            </a:r>
            <a:r>
              <a:rPr lang="vi-VN">
                <a:latin typeface="+mn-lt"/>
              </a:rPr>
              <a:t>có khả năng cá nhân hóa trải nghiệm mua sắm cho từng khách hàng dựa </a:t>
            </a:r>
            <a:r>
              <a:rPr lang="en-US" smtClean="0">
                <a:latin typeface="+mn-lt"/>
              </a:rPr>
              <a:t>trên </a:t>
            </a:r>
            <a:r>
              <a:rPr lang="vi-VN" smtClean="0">
                <a:latin typeface="+mn-lt"/>
              </a:rPr>
              <a:t>sở thích</a:t>
            </a:r>
            <a:r>
              <a:rPr lang="en-US" smtClean="0">
                <a:latin typeface="+mn-lt"/>
              </a:rPr>
              <a:t>.</a:t>
            </a:r>
          </a:p>
        </p:txBody>
      </p:sp>
      <p:sp>
        <p:nvSpPr>
          <p:cNvPr id="82" name="Google Shape;435;p44"/>
          <p:cNvSpPr txBox="1">
            <a:spLocks/>
          </p:cNvSpPr>
          <p:nvPr/>
        </p:nvSpPr>
        <p:spPr>
          <a:xfrm>
            <a:off x="547159" y="3825374"/>
            <a:ext cx="1822661" cy="2499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Khuyết điểm</a:t>
            </a:r>
            <a:endParaRPr lang="en-US" sz="1500">
              <a:solidFill>
                <a:schemeClr val="tx1"/>
              </a:solidFill>
              <a:latin typeface="+mn-lt"/>
            </a:endParaRPr>
          </a:p>
        </p:txBody>
      </p:sp>
      <p:sp>
        <p:nvSpPr>
          <p:cNvPr id="84" name="Google Shape;391;p41"/>
          <p:cNvSpPr/>
          <p:nvPr/>
        </p:nvSpPr>
        <p:spPr>
          <a:xfrm>
            <a:off x="173638" y="1866324"/>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cxnSp>
        <p:nvCxnSpPr>
          <p:cNvPr id="72" name="Google Shape;400;p41"/>
          <p:cNvCxnSpPr/>
          <p:nvPr/>
        </p:nvCxnSpPr>
        <p:spPr>
          <a:xfrm rot="10800000" flipV="1">
            <a:off x="710580" y="2220851"/>
            <a:ext cx="3678543" cy="1"/>
          </a:xfrm>
          <a:prstGeom prst="bentConnector3">
            <a:avLst>
              <a:gd name="adj1" fmla="val 74236"/>
            </a:avLst>
          </a:prstGeom>
          <a:noFill/>
          <a:ln w="9525" cap="flat" cmpd="sng">
            <a:solidFill>
              <a:srgbClr val="5C3DA4"/>
            </a:solidFill>
            <a:prstDash val="dash"/>
            <a:round/>
            <a:headEnd type="none" w="med" len="med"/>
            <a:tailEnd type="diamond" w="med" len="med"/>
          </a:ln>
        </p:spPr>
      </p:cxnSp>
      <p:sp>
        <p:nvSpPr>
          <p:cNvPr id="86" name="Google Shape;391;p41"/>
          <p:cNvSpPr/>
          <p:nvPr/>
        </p:nvSpPr>
        <p:spPr>
          <a:xfrm>
            <a:off x="163847" y="3848234"/>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cxnSp>
        <p:nvCxnSpPr>
          <p:cNvPr id="81" name="Google Shape;400;p41"/>
          <p:cNvCxnSpPr/>
          <p:nvPr/>
        </p:nvCxnSpPr>
        <p:spPr>
          <a:xfrm rot="10800000">
            <a:off x="710580" y="4162278"/>
            <a:ext cx="3678541" cy="12700"/>
          </a:xfrm>
          <a:prstGeom prst="bentConnector3">
            <a:avLst>
              <a:gd name="adj1" fmla="val 50000"/>
            </a:avLst>
          </a:prstGeom>
          <a:noFill/>
          <a:ln w="9525" cap="flat" cmpd="sng">
            <a:solidFill>
              <a:srgbClr val="5C3DA4"/>
            </a:solidFill>
            <a:prstDash val="dash"/>
            <a:round/>
            <a:headEnd type="none" w="med" len="med"/>
            <a:tailEnd type="diamond" w="med" len="med"/>
          </a:ln>
        </p:spPr>
      </p:cxnSp>
      <p:pic>
        <p:nvPicPr>
          <p:cNvPr id="83" name="Picture 82"/>
          <p:cNvPicPr>
            <a:picLocks noChangeAspect="1"/>
          </p:cNvPicPr>
          <p:nvPr/>
        </p:nvPicPr>
        <p:blipFill>
          <a:blip r:embed="rId3"/>
          <a:stretch>
            <a:fillRect/>
          </a:stretch>
        </p:blipFill>
        <p:spPr>
          <a:xfrm>
            <a:off x="2034540" y="4129872"/>
            <a:ext cx="3765695" cy="143140"/>
          </a:xfrm>
          <a:prstGeom prst="rect">
            <a:avLst/>
          </a:prstGeom>
        </p:spPr>
      </p:pic>
      <p:pic>
        <p:nvPicPr>
          <p:cNvPr id="74" name="Picture 73"/>
          <p:cNvPicPr>
            <a:picLocks noChangeAspect="1"/>
          </p:cNvPicPr>
          <p:nvPr/>
        </p:nvPicPr>
        <p:blipFill>
          <a:blip r:embed="rId3"/>
          <a:stretch>
            <a:fillRect/>
          </a:stretch>
        </p:blipFill>
        <p:spPr>
          <a:xfrm>
            <a:off x="1668780" y="2175745"/>
            <a:ext cx="4146695" cy="157623"/>
          </a:xfrm>
          <a:prstGeom prst="rect">
            <a:avLst/>
          </a:prstGeom>
        </p:spPr>
      </p:pic>
      <p:grpSp>
        <p:nvGrpSpPr>
          <p:cNvPr id="90" name="Google Shape;274;p33"/>
          <p:cNvGrpSpPr/>
          <p:nvPr/>
        </p:nvGrpSpPr>
        <p:grpSpPr>
          <a:xfrm>
            <a:off x="250707" y="3905815"/>
            <a:ext cx="363199" cy="335957"/>
            <a:chOff x="4126815" y="2760704"/>
            <a:chExt cx="380393" cy="363118"/>
          </a:xfrm>
        </p:grpSpPr>
        <p:sp>
          <p:nvSpPr>
            <p:cNvPr id="91" name="Google Shape;275;p3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2" name="Google Shape;276;p3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3" name="Google Shape;277;p3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4" name="Google Shape;278;p3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95" name="Google Shape;701;p53"/>
          <p:cNvGrpSpPr/>
          <p:nvPr/>
        </p:nvGrpSpPr>
        <p:grpSpPr>
          <a:xfrm>
            <a:off x="224978" y="1913334"/>
            <a:ext cx="371050" cy="351794"/>
            <a:chOff x="3539102" y="2427549"/>
            <a:chExt cx="355099" cy="355481"/>
          </a:xfrm>
        </p:grpSpPr>
        <p:sp>
          <p:nvSpPr>
            <p:cNvPr id="96" name="Google Shape;702;p5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7" name="Google Shape;703;p5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31" name="Rectangle 30"/>
          <p:cNvSpPr/>
          <p:nvPr/>
        </p:nvSpPr>
        <p:spPr>
          <a:xfrm>
            <a:off x="8768508" y="4835723"/>
            <a:ext cx="383438" cy="307777"/>
          </a:xfrm>
          <a:prstGeom prst="rect">
            <a:avLst/>
          </a:prstGeom>
        </p:spPr>
        <p:txBody>
          <a:bodyPr wrap="none">
            <a:spAutoFit/>
          </a:bodyPr>
          <a:lstStyle/>
          <a:p>
            <a:r>
              <a:rPr lang="en" b="1" smtClean="0">
                <a:latin typeface="+mn-lt"/>
              </a:rPr>
              <a:t>15</a:t>
            </a:r>
            <a:endParaRPr lang="en-US" b="1">
              <a:latin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1000"/>
                                        <p:tgtEl>
                                          <p:spTgt spid="43"/>
                                        </p:tgtEl>
                                      </p:cBhvr>
                                    </p:animEffect>
                                    <p:anim calcmode="lin" valueType="num">
                                      <p:cBhvr>
                                        <p:cTn id="13" dur="1000" fill="hold"/>
                                        <p:tgtEl>
                                          <p:spTgt spid="43"/>
                                        </p:tgtEl>
                                        <p:attrNameLst>
                                          <p:attrName>ppt_x</p:attrName>
                                        </p:attrNameLst>
                                      </p:cBhvr>
                                      <p:tavLst>
                                        <p:tav tm="0">
                                          <p:val>
                                            <p:strVal val="#ppt_x"/>
                                          </p:val>
                                        </p:tav>
                                        <p:tav tm="100000">
                                          <p:val>
                                            <p:strVal val="#ppt_x"/>
                                          </p:val>
                                        </p:tav>
                                      </p:tavLst>
                                    </p:anim>
                                    <p:anim calcmode="lin" valueType="num">
                                      <p:cBhvr>
                                        <p:cTn id="14" dur="1000" fill="hold"/>
                                        <p:tgtEl>
                                          <p:spTgt spid="4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1000"/>
                                        <p:tgtEl>
                                          <p:spTgt spid="41"/>
                                        </p:tgtEl>
                                      </p:cBhvr>
                                    </p:animEffect>
                                    <p:anim calcmode="lin" valueType="num">
                                      <p:cBhvr>
                                        <p:cTn id="18" dur="1000" fill="hold"/>
                                        <p:tgtEl>
                                          <p:spTgt spid="41"/>
                                        </p:tgtEl>
                                        <p:attrNameLst>
                                          <p:attrName>ppt_x</p:attrName>
                                        </p:attrNameLst>
                                      </p:cBhvr>
                                      <p:tavLst>
                                        <p:tav tm="0">
                                          <p:val>
                                            <p:strVal val="#ppt_x"/>
                                          </p:val>
                                        </p:tav>
                                        <p:tav tm="100000">
                                          <p:val>
                                            <p:strVal val="#ppt_x"/>
                                          </p:val>
                                        </p:tav>
                                      </p:tavLst>
                                    </p:anim>
                                    <p:anim calcmode="lin" valueType="num">
                                      <p:cBhvr>
                                        <p:cTn id="19" dur="1000" fill="hold"/>
                                        <p:tgtEl>
                                          <p:spTgt spid="4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1000"/>
                                        <p:tgtEl>
                                          <p:spTgt spid="33"/>
                                        </p:tgtEl>
                                      </p:cBhvr>
                                    </p:animEffect>
                                    <p:anim calcmode="lin" valueType="num">
                                      <p:cBhvr>
                                        <p:cTn id="23" dur="1000" fill="hold"/>
                                        <p:tgtEl>
                                          <p:spTgt spid="33"/>
                                        </p:tgtEl>
                                        <p:attrNameLst>
                                          <p:attrName>ppt_x</p:attrName>
                                        </p:attrNameLst>
                                      </p:cBhvr>
                                      <p:tavLst>
                                        <p:tav tm="0">
                                          <p:val>
                                            <p:strVal val="#ppt_x"/>
                                          </p:val>
                                        </p:tav>
                                        <p:tav tm="100000">
                                          <p:val>
                                            <p:strVal val="#ppt_x"/>
                                          </p:val>
                                        </p:tav>
                                      </p:tavLst>
                                    </p:anim>
                                    <p:anim calcmode="lin" valueType="num">
                                      <p:cBhvr>
                                        <p:cTn id="24" dur="1000" fill="hold"/>
                                        <p:tgtEl>
                                          <p:spTgt spid="3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000"/>
                                        <p:tgtEl>
                                          <p:spTgt spid="36"/>
                                        </p:tgtEl>
                                      </p:cBhvr>
                                    </p:animEffect>
                                    <p:anim calcmode="lin" valueType="num">
                                      <p:cBhvr>
                                        <p:cTn id="28" dur="1000" fill="hold"/>
                                        <p:tgtEl>
                                          <p:spTgt spid="36"/>
                                        </p:tgtEl>
                                        <p:attrNameLst>
                                          <p:attrName>ppt_x</p:attrName>
                                        </p:attrNameLst>
                                      </p:cBhvr>
                                      <p:tavLst>
                                        <p:tav tm="0">
                                          <p:val>
                                            <p:strVal val="#ppt_x"/>
                                          </p:val>
                                        </p:tav>
                                        <p:tav tm="100000">
                                          <p:val>
                                            <p:strVal val="#ppt_x"/>
                                          </p:val>
                                        </p:tav>
                                      </p:tavLst>
                                    </p:anim>
                                    <p:anim calcmode="lin" valueType="num">
                                      <p:cBhvr>
                                        <p:cTn id="29" dur="1000" fill="hold"/>
                                        <p:tgtEl>
                                          <p:spTgt spid="36"/>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1000"/>
                                        <p:tgtEl>
                                          <p:spTgt spid="37"/>
                                        </p:tgtEl>
                                      </p:cBhvr>
                                    </p:animEffect>
                                    <p:anim calcmode="lin" valueType="num">
                                      <p:cBhvr>
                                        <p:cTn id="33" dur="1000" fill="hold"/>
                                        <p:tgtEl>
                                          <p:spTgt spid="37"/>
                                        </p:tgtEl>
                                        <p:attrNameLst>
                                          <p:attrName>ppt_x</p:attrName>
                                        </p:attrNameLst>
                                      </p:cBhvr>
                                      <p:tavLst>
                                        <p:tav tm="0">
                                          <p:val>
                                            <p:strVal val="#ppt_x"/>
                                          </p:val>
                                        </p:tav>
                                        <p:tav tm="100000">
                                          <p:val>
                                            <p:strVal val="#ppt_x"/>
                                          </p:val>
                                        </p:tav>
                                      </p:tavLst>
                                    </p:anim>
                                    <p:anim calcmode="lin" valueType="num">
                                      <p:cBhvr>
                                        <p:cTn id="34"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1000"/>
                                        <p:tgtEl>
                                          <p:spTgt spid="74"/>
                                        </p:tgtEl>
                                      </p:cBhvr>
                                    </p:animEffect>
                                    <p:anim calcmode="lin" valueType="num">
                                      <p:cBhvr>
                                        <p:cTn id="40" dur="1000" fill="hold"/>
                                        <p:tgtEl>
                                          <p:spTgt spid="74"/>
                                        </p:tgtEl>
                                        <p:attrNameLst>
                                          <p:attrName>ppt_x</p:attrName>
                                        </p:attrNameLst>
                                      </p:cBhvr>
                                      <p:tavLst>
                                        <p:tav tm="0">
                                          <p:val>
                                            <p:strVal val="#ppt_x"/>
                                          </p:val>
                                        </p:tav>
                                        <p:tav tm="100000">
                                          <p:val>
                                            <p:strVal val="#ppt_x"/>
                                          </p:val>
                                        </p:tav>
                                      </p:tavLst>
                                    </p:anim>
                                    <p:anim calcmode="lin" valueType="num">
                                      <p:cBhvr>
                                        <p:cTn id="41" dur="1000" fill="hold"/>
                                        <p:tgtEl>
                                          <p:spTgt spid="74"/>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73"/>
                                        </p:tgtEl>
                                        <p:attrNameLst>
                                          <p:attrName>style.visibility</p:attrName>
                                        </p:attrNameLst>
                                      </p:cBhvr>
                                      <p:to>
                                        <p:strVal val="visible"/>
                                      </p:to>
                                    </p:set>
                                    <p:animEffect transition="in" filter="fade">
                                      <p:cBhvr>
                                        <p:cTn id="44" dur="1000"/>
                                        <p:tgtEl>
                                          <p:spTgt spid="73"/>
                                        </p:tgtEl>
                                      </p:cBhvr>
                                    </p:animEffect>
                                    <p:anim calcmode="lin" valueType="num">
                                      <p:cBhvr>
                                        <p:cTn id="45" dur="1000" fill="hold"/>
                                        <p:tgtEl>
                                          <p:spTgt spid="73"/>
                                        </p:tgtEl>
                                        <p:attrNameLst>
                                          <p:attrName>ppt_x</p:attrName>
                                        </p:attrNameLst>
                                      </p:cBhvr>
                                      <p:tavLst>
                                        <p:tav tm="0">
                                          <p:val>
                                            <p:strVal val="#ppt_x"/>
                                          </p:val>
                                        </p:tav>
                                        <p:tav tm="100000">
                                          <p:val>
                                            <p:strVal val="#ppt_x"/>
                                          </p:val>
                                        </p:tav>
                                      </p:tavLst>
                                    </p:anim>
                                    <p:anim calcmode="lin" valueType="num">
                                      <p:cBhvr>
                                        <p:cTn id="46" dur="1000" fill="hold"/>
                                        <p:tgtEl>
                                          <p:spTgt spid="73"/>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72"/>
                                        </p:tgtEl>
                                        <p:attrNameLst>
                                          <p:attrName>style.visibility</p:attrName>
                                        </p:attrNameLst>
                                      </p:cBhvr>
                                      <p:to>
                                        <p:strVal val="visible"/>
                                      </p:to>
                                    </p:set>
                                    <p:animEffect transition="in" filter="fade">
                                      <p:cBhvr>
                                        <p:cTn id="49" dur="1000"/>
                                        <p:tgtEl>
                                          <p:spTgt spid="72"/>
                                        </p:tgtEl>
                                      </p:cBhvr>
                                    </p:animEffect>
                                    <p:anim calcmode="lin" valueType="num">
                                      <p:cBhvr>
                                        <p:cTn id="50" dur="1000" fill="hold"/>
                                        <p:tgtEl>
                                          <p:spTgt spid="72"/>
                                        </p:tgtEl>
                                        <p:attrNameLst>
                                          <p:attrName>ppt_x</p:attrName>
                                        </p:attrNameLst>
                                      </p:cBhvr>
                                      <p:tavLst>
                                        <p:tav tm="0">
                                          <p:val>
                                            <p:strVal val="#ppt_x"/>
                                          </p:val>
                                        </p:tav>
                                        <p:tav tm="100000">
                                          <p:val>
                                            <p:strVal val="#ppt_x"/>
                                          </p:val>
                                        </p:tav>
                                      </p:tavLst>
                                    </p:anim>
                                    <p:anim calcmode="lin" valueType="num">
                                      <p:cBhvr>
                                        <p:cTn id="51" dur="1000" fill="hold"/>
                                        <p:tgtEl>
                                          <p:spTgt spid="72"/>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84"/>
                                        </p:tgtEl>
                                        <p:attrNameLst>
                                          <p:attrName>style.visibility</p:attrName>
                                        </p:attrNameLst>
                                      </p:cBhvr>
                                      <p:to>
                                        <p:strVal val="visible"/>
                                      </p:to>
                                    </p:set>
                                    <p:animEffect transition="in" filter="fade">
                                      <p:cBhvr>
                                        <p:cTn id="54" dur="1000"/>
                                        <p:tgtEl>
                                          <p:spTgt spid="84"/>
                                        </p:tgtEl>
                                      </p:cBhvr>
                                    </p:animEffect>
                                    <p:anim calcmode="lin" valueType="num">
                                      <p:cBhvr>
                                        <p:cTn id="55" dur="1000" fill="hold"/>
                                        <p:tgtEl>
                                          <p:spTgt spid="84"/>
                                        </p:tgtEl>
                                        <p:attrNameLst>
                                          <p:attrName>ppt_x</p:attrName>
                                        </p:attrNameLst>
                                      </p:cBhvr>
                                      <p:tavLst>
                                        <p:tav tm="0">
                                          <p:val>
                                            <p:strVal val="#ppt_x"/>
                                          </p:val>
                                        </p:tav>
                                        <p:tav tm="100000">
                                          <p:val>
                                            <p:strVal val="#ppt_x"/>
                                          </p:val>
                                        </p:tav>
                                      </p:tavLst>
                                    </p:anim>
                                    <p:anim calcmode="lin" valueType="num">
                                      <p:cBhvr>
                                        <p:cTn id="56" dur="1000" fill="hold"/>
                                        <p:tgtEl>
                                          <p:spTgt spid="84"/>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95"/>
                                        </p:tgtEl>
                                        <p:attrNameLst>
                                          <p:attrName>style.visibility</p:attrName>
                                        </p:attrNameLst>
                                      </p:cBhvr>
                                      <p:to>
                                        <p:strVal val="visible"/>
                                      </p:to>
                                    </p:set>
                                    <p:animEffect transition="in" filter="fade">
                                      <p:cBhvr>
                                        <p:cTn id="59" dur="1000"/>
                                        <p:tgtEl>
                                          <p:spTgt spid="95"/>
                                        </p:tgtEl>
                                      </p:cBhvr>
                                    </p:animEffect>
                                    <p:anim calcmode="lin" valueType="num">
                                      <p:cBhvr>
                                        <p:cTn id="60" dur="1000" fill="hold"/>
                                        <p:tgtEl>
                                          <p:spTgt spid="95"/>
                                        </p:tgtEl>
                                        <p:attrNameLst>
                                          <p:attrName>ppt_x</p:attrName>
                                        </p:attrNameLst>
                                      </p:cBhvr>
                                      <p:tavLst>
                                        <p:tav tm="0">
                                          <p:val>
                                            <p:strVal val="#ppt_x"/>
                                          </p:val>
                                        </p:tav>
                                        <p:tav tm="100000">
                                          <p:val>
                                            <p:strVal val="#ppt_x"/>
                                          </p:val>
                                        </p:tav>
                                      </p:tavLst>
                                    </p:anim>
                                    <p:anim calcmode="lin" valueType="num">
                                      <p:cBhvr>
                                        <p:cTn id="61" dur="1000" fill="hold"/>
                                        <p:tgtEl>
                                          <p:spTgt spid="95"/>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fade">
                                      <p:cBhvr>
                                        <p:cTn id="64" dur="1000"/>
                                        <p:tgtEl>
                                          <p:spTgt spid="66"/>
                                        </p:tgtEl>
                                      </p:cBhvr>
                                    </p:animEffect>
                                    <p:anim calcmode="lin" valueType="num">
                                      <p:cBhvr>
                                        <p:cTn id="65" dur="1000" fill="hold"/>
                                        <p:tgtEl>
                                          <p:spTgt spid="66"/>
                                        </p:tgtEl>
                                        <p:attrNameLst>
                                          <p:attrName>ppt_x</p:attrName>
                                        </p:attrNameLst>
                                      </p:cBhvr>
                                      <p:tavLst>
                                        <p:tav tm="0">
                                          <p:val>
                                            <p:strVal val="#ppt_x"/>
                                          </p:val>
                                        </p:tav>
                                        <p:tav tm="100000">
                                          <p:val>
                                            <p:strVal val="#ppt_x"/>
                                          </p:val>
                                        </p:tav>
                                      </p:tavLst>
                                    </p:anim>
                                    <p:anim calcmode="lin" valueType="num">
                                      <p:cBhvr>
                                        <p:cTn id="66"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90"/>
                                        </p:tgtEl>
                                        <p:attrNameLst>
                                          <p:attrName>style.visibility</p:attrName>
                                        </p:attrNameLst>
                                      </p:cBhvr>
                                      <p:to>
                                        <p:strVal val="visible"/>
                                      </p:to>
                                    </p:set>
                                    <p:animEffect transition="in" filter="fade">
                                      <p:cBhvr>
                                        <p:cTn id="71" dur="1000"/>
                                        <p:tgtEl>
                                          <p:spTgt spid="90"/>
                                        </p:tgtEl>
                                      </p:cBhvr>
                                    </p:animEffect>
                                    <p:anim calcmode="lin" valueType="num">
                                      <p:cBhvr>
                                        <p:cTn id="72" dur="1000" fill="hold"/>
                                        <p:tgtEl>
                                          <p:spTgt spid="90"/>
                                        </p:tgtEl>
                                        <p:attrNameLst>
                                          <p:attrName>ppt_x</p:attrName>
                                        </p:attrNameLst>
                                      </p:cBhvr>
                                      <p:tavLst>
                                        <p:tav tm="0">
                                          <p:val>
                                            <p:strVal val="#ppt_x"/>
                                          </p:val>
                                        </p:tav>
                                        <p:tav tm="100000">
                                          <p:val>
                                            <p:strVal val="#ppt_x"/>
                                          </p:val>
                                        </p:tav>
                                      </p:tavLst>
                                    </p:anim>
                                    <p:anim calcmode="lin" valueType="num">
                                      <p:cBhvr>
                                        <p:cTn id="73" dur="1000" fill="hold"/>
                                        <p:tgtEl>
                                          <p:spTgt spid="90"/>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86"/>
                                        </p:tgtEl>
                                        <p:attrNameLst>
                                          <p:attrName>style.visibility</p:attrName>
                                        </p:attrNameLst>
                                      </p:cBhvr>
                                      <p:to>
                                        <p:strVal val="visible"/>
                                      </p:to>
                                    </p:set>
                                    <p:animEffect transition="in" filter="fade">
                                      <p:cBhvr>
                                        <p:cTn id="76" dur="1000"/>
                                        <p:tgtEl>
                                          <p:spTgt spid="86"/>
                                        </p:tgtEl>
                                      </p:cBhvr>
                                    </p:animEffect>
                                    <p:anim calcmode="lin" valueType="num">
                                      <p:cBhvr>
                                        <p:cTn id="77" dur="1000" fill="hold"/>
                                        <p:tgtEl>
                                          <p:spTgt spid="86"/>
                                        </p:tgtEl>
                                        <p:attrNameLst>
                                          <p:attrName>ppt_x</p:attrName>
                                        </p:attrNameLst>
                                      </p:cBhvr>
                                      <p:tavLst>
                                        <p:tav tm="0">
                                          <p:val>
                                            <p:strVal val="#ppt_x"/>
                                          </p:val>
                                        </p:tav>
                                        <p:tav tm="100000">
                                          <p:val>
                                            <p:strVal val="#ppt_x"/>
                                          </p:val>
                                        </p:tav>
                                      </p:tavLst>
                                    </p:anim>
                                    <p:anim calcmode="lin" valueType="num">
                                      <p:cBhvr>
                                        <p:cTn id="78" dur="1000" fill="hold"/>
                                        <p:tgtEl>
                                          <p:spTgt spid="86"/>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81"/>
                                        </p:tgtEl>
                                        <p:attrNameLst>
                                          <p:attrName>style.visibility</p:attrName>
                                        </p:attrNameLst>
                                      </p:cBhvr>
                                      <p:to>
                                        <p:strVal val="visible"/>
                                      </p:to>
                                    </p:set>
                                    <p:animEffect transition="in" filter="fade">
                                      <p:cBhvr>
                                        <p:cTn id="81" dur="1000"/>
                                        <p:tgtEl>
                                          <p:spTgt spid="81"/>
                                        </p:tgtEl>
                                      </p:cBhvr>
                                    </p:animEffect>
                                    <p:anim calcmode="lin" valueType="num">
                                      <p:cBhvr>
                                        <p:cTn id="82" dur="1000" fill="hold"/>
                                        <p:tgtEl>
                                          <p:spTgt spid="81"/>
                                        </p:tgtEl>
                                        <p:attrNameLst>
                                          <p:attrName>ppt_x</p:attrName>
                                        </p:attrNameLst>
                                      </p:cBhvr>
                                      <p:tavLst>
                                        <p:tav tm="0">
                                          <p:val>
                                            <p:strVal val="#ppt_x"/>
                                          </p:val>
                                        </p:tav>
                                        <p:tav tm="100000">
                                          <p:val>
                                            <p:strVal val="#ppt_x"/>
                                          </p:val>
                                        </p:tav>
                                      </p:tavLst>
                                    </p:anim>
                                    <p:anim calcmode="lin" valueType="num">
                                      <p:cBhvr>
                                        <p:cTn id="83" dur="1000" fill="hold"/>
                                        <p:tgtEl>
                                          <p:spTgt spid="81"/>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82"/>
                                        </p:tgtEl>
                                        <p:attrNameLst>
                                          <p:attrName>style.visibility</p:attrName>
                                        </p:attrNameLst>
                                      </p:cBhvr>
                                      <p:to>
                                        <p:strVal val="visible"/>
                                      </p:to>
                                    </p:set>
                                    <p:animEffect transition="in" filter="fade">
                                      <p:cBhvr>
                                        <p:cTn id="86" dur="1000"/>
                                        <p:tgtEl>
                                          <p:spTgt spid="82"/>
                                        </p:tgtEl>
                                      </p:cBhvr>
                                    </p:animEffect>
                                    <p:anim calcmode="lin" valueType="num">
                                      <p:cBhvr>
                                        <p:cTn id="87" dur="1000" fill="hold"/>
                                        <p:tgtEl>
                                          <p:spTgt spid="82"/>
                                        </p:tgtEl>
                                        <p:attrNameLst>
                                          <p:attrName>ppt_x</p:attrName>
                                        </p:attrNameLst>
                                      </p:cBhvr>
                                      <p:tavLst>
                                        <p:tav tm="0">
                                          <p:val>
                                            <p:strVal val="#ppt_x"/>
                                          </p:val>
                                        </p:tav>
                                        <p:tav tm="100000">
                                          <p:val>
                                            <p:strVal val="#ppt_x"/>
                                          </p:val>
                                        </p:tav>
                                      </p:tavLst>
                                    </p:anim>
                                    <p:anim calcmode="lin" valueType="num">
                                      <p:cBhvr>
                                        <p:cTn id="88" dur="1000" fill="hold"/>
                                        <p:tgtEl>
                                          <p:spTgt spid="82"/>
                                        </p:tgtEl>
                                        <p:attrNameLst>
                                          <p:attrName>ppt_y</p:attrName>
                                        </p:attrNameLst>
                                      </p:cBhvr>
                                      <p:tavLst>
                                        <p:tav tm="0">
                                          <p:val>
                                            <p:strVal val="#ppt_y+.1"/>
                                          </p:val>
                                        </p:tav>
                                        <p:tav tm="100000">
                                          <p:val>
                                            <p:strVal val="#ppt_y"/>
                                          </p:val>
                                        </p:tav>
                                      </p:tavLst>
                                    </p:anim>
                                  </p:childTnLst>
                                </p:cTn>
                              </p:par>
                              <p:par>
                                <p:cTn id="89" presetID="42" presetClass="entr" presetSubtype="0" fill="hold" nodeType="withEffect">
                                  <p:stCondLst>
                                    <p:cond delay="0"/>
                                  </p:stCondLst>
                                  <p:childTnLst>
                                    <p:set>
                                      <p:cBhvr>
                                        <p:cTn id="90" dur="1" fill="hold">
                                          <p:stCondLst>
                                            <p:cond delay="0"/>
                                          </p:stCondLst>
                                        </p:cTn>
                                        <p:tgtEl>
                                          <p:spTgt spid="83"/>
                                        </p:tgtEl>
                                        <p:attrNameLst>
                                          <p:attrName>style.visibility</p:attrName>
                                        </p:attrNameLst>
                                      </p:cBhvr>
                                      <p:to>
                                        <p:strVal val="visible"/>
                                      </p:to>
                                    </p:set>
                                    <p:animEffect transition="in" filter="fade">
                                      <p:cBhvr>
                                        <p:cTn id="91" dur="1000"/>
                                        <p:tgtEl>
                                          <p:spTgt spid="83"/>
                                        </p:tgtEl>
                                      </p:cBhvr>
                                    </p:animEffect>
                                    <p:anim calcmode="lin" valueType="num">
                                      <p:cBhvr>
                                        <p:cTn id="92" dur="1000" fill="hold"/>
                                        <p:tgtEl>
                                          <p:spTgt spid="83"/>
                                        </p:tgtEl>
                                        <p:attrNameLst>
                                          <p:attrName>ppt_x</p:attrName>
                                        </p:attrNameLst>
                                      </p:cBhvr>
                                      <p:tavLst>
                                        <p:tav tm="0">
                                          <p:val>
                                            <p:strVal val="#ppt_x"/>
                                          </p:val>
                                        </p:tav>
                                        <p:tav tm="100000">
                                          <p:val>
                                            <p:strVal val="#ppt_x"/>
                                          </p:val>
                                        </p:tav>
                                      </p:tavLst>
                                    </p:anim>
                                    <p:anim calcmode="lin" valueType="num">
                                      <p:cBhvr>
                                        <p:cTn id="93" dur="1000" fill="hold"/>
                                        <p:tgtEl>
                                          <p:spTgt spid="83"/>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75"/>
                                        </p:tgtEl>
                                        <p:attrNameLst>
                                          <p:attrName>style.visibility</p:attrName>
                                        </p:attrNameLst>
                                      </p:cBhvr>
                                      <p:to>
                                        <p:strVal val="visible"/>
                                      </p:to>
                                    </p:set>
                                    <p:animEffect transition="in" filter="fade">
                                      <p:cBhvr>
                                        <p:cTn id="96" dur="1000"/>
                                        <p:tgtEl>
                                          <p:spTgt spid="75"/>
                                        </p:tgtEl>
                                      </p:cBhvr>
                                    </p:animEffect>
                                    <p:anim calcmode="lin" valueType="num">
                                      <p:cBhvr>
                                        <p:cTn id="97" dur="1000" fill="hold"/>
                                        <p:tgtEl>
                                          <p:spTgt spid="75"/>
                                        </p:tgtEl>
                                        <p:attrNameLst>
                                          <p:attrName>ppt_x</p:attrName>
                                        </p:attrNameLst>
                                      </p:cBhvr>
                                      <p:tavLst>
                                        <p:tav tm="0">
                                          <p:val>
                                            <p:strVal val="#ppt_x"/>
                                          </p:val>
                                        </p:tav>
                                        <p:tav tm="100000">
                                          <p:val>
                                            <p:strVal val="#ppt_x"/>
                                          </p:val>
                                        </p:tav>
                                      </p:tavLst>
                                    </p:anim>
                                    <p:anim calcmode="lin" valueType="num">
                                      <p:cBhvr>
                                        <p:cTn id="98" dur="1000" fill="hold"/>
                                        <p:tgtEl>
                                          <p:spTgt spid="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6" grpId="0" animBg="1"/>
      <p:bldP spid="43" grpId="0"/>
      <p:bldP spid="66" grpId="0"/>
      <p:bldP spid="73" grpId="0"/>
      <p:bldP spid="75" grpId="0"/>
      <p:bldP spid="82" grpId="0"/>
      <p:bldP spid="84" grpId="0" animBg="1"/>
      <p:bldP spid="8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grpSp>
        <p:nvGrpSpPr>
          <p:cNvPr id="42" name="Google Shape;417;p42"/>
          <p:cNvGrpSpPr/>
          <p:nvPr/>
        </p:nvGrpSpPr>
        <p:grpSpPr>
          <a:xfrm>
            <a:off x="274932" y="3148080"/>
            <a:ext cx="2110127" cy="1612110"/>
            <a:chOff x="3539102" y="2427549"/>
            <a:chExt cx="355099" cy="355481"/>
          </a:xfrm>
        </p:grpSpPr>
        <p:sp>
          <p:nvSpPr>
            <p:cNvPr id="44" name="Google Shape;418;p4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19;p4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 name="Google Shape;435;p44"/>
          <p:cNvSpPr txBox="1">
            <a:spLocks noGrp="1"/>
          </p:cNvSpPr>
          <p:nvPr>
            <p:ph type="title"/>
          </p:nvPr>
        </p:nvSpPr>
        <p:spPr>
          <a:xfrm>
            <a:off x="46308" y="-68580"/>
            <a:ext cx="2506392"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smtClean="0">
                <a:latin typeface="+mn-lt"/>
              </a:rPr>
              <a:t>Hướng phát triển</a:t>
            </a:r>
            <a:endParaRPr sz="2000">
              <a:latin typeface="+mn-lt"/>
            </a:endParaRPr>
          </a:p>
        </p:txBody>
      </p:sp>
      <p:grpSp>
        <p:nvGrpSpPr>
          <p:cNvPr id="37" name="Google Shape;393;p41"/>
          <p:cNvGrpSpPr/>
          <p:nvPr/>
        </p:nvGrpSpPr>
        <p:grpSpPr>
          <a:xfrm>
            <a:off x="274933" y="436996"/>
            <a:ext cx="324091" cy="318019"/>
            <a:chOff x="1329585" y="1989925"/>
            <a:chExt cx="341472" cy="335074"/>
          </a:xfrm>
        </p:grpSpPr>
        <p:sp>
          <p:nvSpPr>
            <p:cNvPr id="38"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226;p23"/>
          <p:cNvSpPr txBox="1">
            <a:spLocks/>
          </p:cNvSpPr>
          <p:nvPr/>
        </p:nvSpPr>
        <p:spPr>
          <a:xfrm>
            <a:off x="46308" y="521997"/>
            <a:ext cx="117690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01</a:t>
            </a:r>
            <a:endParaRPr lang="es" sz="2400" b="1">
              <a:solidFill>
                <a:schemeClr val="accent1"/>
              </a:solidFill>
            </a:endParaRPr>
          </a:p>
        </p:txBody>
      </p:sp>
      <p:sp>
        <p:nvSpPr>
          <p:cNvPr id="32" name="Google Shape;228;p23"/>
          <p:cNvSpPr txBox="1">
            <a:spLocks/>
          </p:cNvSpPr>
          <p:nvPr/>
        </p:nvSpPr>
        <p:spPr>
          <a:xfrm>
            <a:off x="46308" y="1435376"/>
            <a:ext cx="79248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02</a:t>
            </a:r>
            <a:endParaRPr lang="es" sz="2400" b="1">
              <a:solidFill>
                <a:schemeClr val="accent1"/>
              </a:solidFill>
            </a:endParaRPr>
          </a:p>
        </p:txBody>
      </p:sp>
      <p:sp>
        <p:nvSpPr>
          <p:cNvPr id="34" name="Rectangle 33"/>
          <p:cNvSpPr/>
          <p:nvPr/>
        </p:nvSpPr>
        <p:spPr>
          <a:xfrm>
            <a:off x="536067" y="554643"/>
            <a:ext cx="8541026" cy="670953"/>
          </a:xfrm>
          <a:prstGeom prst="rect">
            <a:avLst/>
          </a:prstGeom>
        </p:spPr>
        <p:txBody>
          <a:bodyPr wrap="square">
            <a:spAutoFit/>
          </a:bodyPr>
          <a:lstStyle/>
          <a:p>
            <a:pPr algn="just">
              <a:lnSpc>
                <a:spcPct val="120000"/>
              </a:lnSpc>
            </a:pPr>
            <a:r>
              <a:rPr lang="vi-VN" sz="1600" smtClean="0">
                <a:latin typeface="+mn-lt"/>
                <a:ea typeface="Times New Roman" panose="02020603050405020304" pitchFamily="18" charset="0"/>
              </a:rPr>
              <a:t>Cải </a:t>
            </a:r>
            <a:r>
              <a:rPr lang="vi-VN" sz="1600">
                <a:latin typeface="+mn-lt"/>
                <a:ea typeface="Times New Roman" panose="02020603050405020304" pitchFamily="18" charset="0"/>
              </a:rPr>
              <a:t>thiện hơn nữa vấn đề bảo mật thông tin, xác thực người dùng để tránh các mối đe doạ từ bên ngoài.</a:t>
            </a:r>
          </a:p>
        </p:txBody>
      </p:sp>
      <p:sp>
        <p:nvSpPr>
          <p:cNvPr id="35" name="Rectangle 34"/>
          <p:cNvSpPr/>
          <p:nvPr/>
        </p:nvSpPr>
        <p:spPr>
          <a:xfrm>
            <a:off x="536067" y="1499629"/>
            <a:ext cx="8541026" cy="584775"/>
          </a:xfrm>
          <a:prstGeom prst="rect">
            <a:avLst/>
          </a:prstGeom>
        </p:spPr>
        <p:txBody>
          <a:bodyPr wrap="square">
            <a:spAutoFit/>
          </a:bodyPr>
          <a:lstStyle/>
          <a:p>
            <a:pPr lvl="0" algn="just"/>
            <a:r>
              <a:rPr lang="vi-VN" sz="1600">
                <a:latin typeface="+mn-lt"/>
                <a:ea typeface="Fira Sans"/>
                <a:cs typeface="Fira Sans"/>
                <a:sym typeface="Fira Sans"/>
              </a:rPr>
              <a:t>Phát triển thêm ứng dụng di động </a:t>
            </a:r>
            <a:r>
              <a:rPr lang="en-US" sz="1600" smtClean="0">
                <a:latin typeface="+mn-lt"/>
                <a:ea typeface="Fira Sans"/>
                <a:cs typeface="Fira Sans"/>
                <a:sym typeface="Fira Sans"/>
              </a:rPr>
              <a:t>giúp</a:t>
            </a:r>
            <a:r>
              <a:rPr lang="vi-VN" sz="1600" smtClean="0">
                <a:latin typeface="+mn-lt"/>
                <a:ea typeface="Fira Sans"/>
                <a:cs typeface="Fira Sans"/>
                <a:sym typeface="Fira Sans"/>
              </a:rPr>
              <a:t> </a:t>
            </a:r>
            <a:r>
              <a:rPr lang="en-US" sz="1600" smtClean="0">
                <a:latin typeface="+mn-lt"/>
                <a:ea typeface="Fira Sans"/>
                <a:cs typeface="Fira Sans"/>
                <a:sym typeface="Fira Sans"/>
              </a:rPr>
              <a:t>khách hàng</a:t>
            </a:r>
            <a:r>
              <a:rPr lang="vi-VN" sz="1600" smtClean="0">
                <a:latin typeface="+mn-lt"/>
                <a:ea typeface="Fira Sans"/>
                <a:cs typeface="Fira Sans"/>
                <a:sym typeface="Fira Sans"/>
              </a:rPr>
              <a:t> </a:t>
            </a:r>
            <a:r>
              <a:rPr lang="vi-VN" sz="1600">
                <a:latin typeface="+mn-lt"/>
                <a:ea typeface="Fira Sans"/>
                <a:cs typeface="Fira Sans"/>
                <a:sym typeface="Fira Sans"/>
              </a:rPr>
              <a:t>truy cập và sử dụng dễ dàng hơn từ mọi thiết bị di động.</a:t>
            </a:r>
            <a:endParaRPr lang="vi-VN" sz="1600" dirty="0">
              <a:latin typeface="+mn-lt"/>
              <a:ea typeface="Fira Sans"/>
              <a:cs typeface="Fira Sans"/>
              <a:sym typeface="Fira Sans"/>
            </a:endParaRPr>
          </a:p>
        </p:txBody>
      </p:sp>
      <p:sp>
        <p:nvSpPr>
          <p:cNvPr id="15" name="Rectangle 14"/>
          <p:cNvSpPr/>
          <p:nvPr/>
        </p:nvSpPr>
        <p:spPr>
          <a:xfrm>
            <a:off x="8768508" y="4835723"/>
            <a:ext cx="383438" cy="307777"/>
          </a:xfrm>
          <a:prstGeom prst="rect">
            <a:avLst/>
          </a:prstGeom>
        </p:spPr>
        <p:txBody>
          <a:bodyPr wrap="none">
            <a:spAutoFit/>
          </a:bodyPr>
          <a:lstStyle/>
          <a:p>
            <a:r>
              <a:rPr lang="en" b="1" smtClean="0"/>
              <a:t>16</a:t>
            </a:r>
            <a:endParaRPr lang="en-US" b="1"/>
          </a:p>
        </p:txBody>
      </p:sp>
      <p:sp>
        <p:nvSpPr>
          <p:cNvPr id="16" name="Google Shape;228;p23"/>
          <p:cNvSpPr txBox="1">
            <a:spLocks/>
          </p:cNvSpPr>
          <p:nvPr/>
        </p:nvSpPr>
        <p:spPr>
          <a:xfrm>
            <a:off x="46308" y="2357940"/>
            <a:ext cx="79248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03</a:t>
            </a:r>
            <a:endParaRPr lang="es" sz="2400" b="1">
              <a:solidFill>
                <a:schemeClr val="accent1"/>
              </a:solidFill>
            </a:endParaRPr>
          </a:p>
        </p:txBody>
      </p:sp>
      <p:sp>
        <p:nvSpPr>
          <p:cNvPr id="17" name="Rectangle 16"/>
          <p:cNvSpPr/>
          <p:nvPr/>
        </p:nvSpPr>
        <p:spPr>
          <a:xfrm>
            <a:off x="536067" y="2399333"/>
            <a:ext cx="8541026" cy="584775"/>
          </a:xfrm>
          <a:prstGeom prst="rect">
            <a:avLst/>
          </a:prstGeom>
        </p:spPr>
        <p:txBody>
          <a:bodyPr wrap="square">
            <a:spAutoFit/>
          </a:bodyPr>
          <a:lstStyle/>
          <a:p>
            <a:pPr lvl="0" algn="just"/>
            <a:r>
              <a:rPr lang="en-US" sz="1600" smtClean="0">
                <a:latin typeface="+mn-lt"/>
                <a:ea typeface="Fira Sans"/>
                <a:cs typeface="Fira Sans"/>
                <a:sym typeface="Fira Sans"/>
              </a:rPr>
              <a:t>Tăng cường hệ thống gợi ý sản phẩm, </a:t>
            </a:r>
            <a:r>
              <a:rPr lang="en-US" sz="1600" smtClean="0">
                <a:latin typeface="+mn-lt"/>
                <a:ea typeface="Fira Sans"/>
              </a:rPr>
              <a:t>s</a:t>
            </a:r>
            <a:r>
              <a:rPr lang="vi-VN" sz="1600" smtClean="0">
                <a:latin typeface="+mn-lt"/>
              </a:rPr>
              <a:t>ử </a:t>
            </a:r>
            <a:r>
              <a:rPr lang="vi-VN" sz="1600">
                <a:latin typeface="+mn-lt"/>
              </a:rPr>
              <a:t>dụng công nghệ AI để phân tích hành vi mua sắm của người dùng và gợi ý các sản phẩm phù hợp.</a:t>
            </a:r>
            <a:endParaRPr lang="vi-VN" sz="1600" dirty="0">
              <a:latin typeface="+mn-lt"/>
              <a:ea typeface="Fira Sans"/>
              <a:cs typeface="Fira Sans"/>
              <a:sym typeface="Fira Sans"/>
            </a:endParaRPr>
          </a:p>
        </p:txBody>
      </p:sp>
    </p:spTree>
    <p:extLst>
      <p:ext uri="{BB962C8B-B14F-4D97-AF65-F5344CB8AC3E}">
        <p14:creationId xmlns:p14="http://schemas.microsoft.com/office/powerpoint/2010/main" val="186760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down)">
                                      <p:cBhvr>
                                        <p:cTn id="7" dur="500"/>
                                        <p:tgtEl>
                                          <p:spTgt spid="3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wipe(down)">
                                      <p:cBhvr>
                                        <p:cTn id="10" dur="500"/>
                                        <p:tgtEl>
                                          <p:spTgt spid="3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down)">
                                      <p:cBhvr>
                                        <p:cTn id="15" dur="500"/>
                                        <p:tgtEl>
                                          <p:spTgt spid="35"/>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down)">
                                      <p:cBhvr>
                                        <p:cTn id="18" dur="500"/>
                                        <p:tgtEl>
                                          <p:spTgt spid="32"/>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down)">
                                      <p:cBhvr>
                                        <p:cTn id="23" dur="500"/>
                                        <p:tgtEl>
                                          <p:spTgt spid="17"/>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down)">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4" grpId="0"/>
      <p:bldP spid="35" grpId="0"/>
      <p:bldP spid="16" grpId="0"/>
      <p:bldP spid="1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18" name="Google Shape;571;p48"/>
          <p:cNvSpPr/>
          <p:nvPr/>
        </p:nvSpPr>
        <p:spPr>
          <a:xfrm>
            <a:off x="3511989" y="3263655"/>
            <a:ext cx="2135262"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4;p13">
            <a:extLst>
              <a:ext uri="{FF2B5EF4-FFF2-40B4-BE49-F238E27FC236}">
                <a16:creationId xmlns:a16="http://schemas.microsoft.com/office/drawing/2014/main" id="{6988553B-E4EA-B0B6-76CD-CF5500A46F2D}"/>
              </a:ext>
            </a:extLst>
          </p:cNvPr>
          <p:cNvSpPr txBox="1"/>
          <p:nvPr/>
        </p:nvSpPr>
        <p:spPr>
          <a:xfrm>
            <a:off x="467006" y="1013670"/>
            <a:ext cx="8225228" cy="2369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CẢM ƠN </a:t>
            </a:r>
          </a:p>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THẦY CÔ VÀ CÁC BẠN </a:t>
            </a:r>
          </a:p>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ĐÃ LẮNG NGHE </a:t>
            </a:r>
          </a:p>
        </p:txBody>
      </p:sp>
      <p:sp>
        <p:nvSpPr>
          <p:cNvPr id="17" name="Google Shape;604;p39"/>
          <p:cNvSpPr txBox="1">
            <a:spLocks noGrp="1"/>
          </p:cNvSpPr>
          <p:nvPr>
            <p:ph type="subTitle" idx="1"/>
          </p:nvPr>
        </p:nvSpPr>
        <p:spPr>
          <a:xfrm>
            <a:off x="3589019" y="3263655"/>
            <a:ext cx="1988821" cy="57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tx2"/>
                </a:solidFill>
              </a:rPr>
              <a:t>Demo now</a:t>
            </a:r>
            <a:endParaRPr>
              <a:solidFill>
                <a:schemeClr val="tx2"/>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7102" y="3446535"/>
            <a:ext cx="957825" cy="957825"/>
          </a:xfrm>
          <a:prstGeom prst="rect">
            <a:avLst/>
          </a:prstGeom>
        </p:spPr>
      </p:pic>
      <p:sp>
        <p:nvSpPr>
          <p:cNvPr id="7" name="Rectangle 6"/>
          <p:cNvSpPr/>
          <p:nvPr/>
        </p:nvSpPr>
        <p:spPr>
          <a:xfrm>
            <a:off x="8768508" y="4835723"/>
            <a:ext cx="383438" cy="307777"/>
          </a:xfrm>
          <a:prstGeom prst="rect">
            <a:avLst/>
          </a:prstGeom>
        </p:spPr>
        <p:txBody>
          <a:bodyPr wrap="none">
            <a:spAutoFit/>
          </a:bodyPr>
          <a:lstStyle/>
          <a:p>
            <a:r>
              <a:rPr lang="en" b="1" smtClean="0"/>
              <a:t>17</a:t>
            </a:r>
            <a:endParaRPr lang="en-US" b="1"/>
          </a:p>
        </p:txBody>
      </p:sp>
    </p:spTree>
    <p:extLst>
      <p:ext uri="{BB962C8B-B14F-4D97-AF65-F5344CB8AC3E}">
        <p14:creationId xmlns:p14="http://schemas.microsoft.com/office/powerpoint/2010/main" val="344713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barn(inVertical)">
                                      <p:cBhvr>
                                        <p:cTn id="14" dur="500"/>
                                        <p:tgtEl>
                                          <p:spTgt spid="18"/>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17">
                                            <p:txEl>
                                              <p:pRg st="0" end="0"/>
                                            </p:txEl>
                                          </p:spTgt>
                                        </p:tgtEl>
                                        <p:attrNameLst>
                                          <p:attrName>style.visibility</p:attrName>
                                        </p:attrNameLst>
                                      </p:cBhvr>
                                      <p:to>
                                        <p:strVal val="visible"/>
                                      </p:to>
                                    </p:set>
                                    <p:animEffect transition="in" filter="barn(inVertical)">
                                      <p:cBhvr>
                                        <p:cTn id="17" dur="500"/>
                                        <p:tgtEl>
                                          <p:spTgt spid="1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anim calcmode="lin" valueType="num">
                                      <p:cBhvr>
                                        <p:cTn id="23" dur="1000" fill="hold"/>
                                        <p:tgtEl>
                                          <p:spTgt spid="3"/>
                                        </p:tgtEl>
                                        <p:attrNameLst>
                                          <p:attrName>ppt_x</p:attrName>
                                        </p:attrNameLst>
                                      </p:cBhvr>
                                      <p:tavLst>
                                        <p:tav tm="0">
                                          <p:val>
                                            <p:strVal val="#ppt_x"/>
                                          </p:val>
                                        </p:tav>
                                        <p:tav tm="100000">
                                          <p:val>
                                            <p:strVal val="#ppt_x"/>
                                          </p:val>
                                        </p:tav>
                                      </p:tavLst>
                                    </p:anim>
                                    <p:anim calcmode="lin" valueType="num">
                                      <p:cBhvr>
                                        <p:cTn id="2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5" grpId="0"/>
      <p:bldP spid="17"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7" name="Google Shape;1639;p20"/>
          <p:cNvSpPr/>
          <p:nvPr/>
        </p:nvSpPr>
        <p:spPr>
          <a:xfrm>
            <a:off x="887900" y="3060462"/>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716" y="1"/>
                  <a:pt x="52888" y="1173"/>
                  <a:pt x="52888" y="2629"/>
                </a:cubicBezTo>
                <a:lnTo>
                  <a:pt x="52888" y="56403"/>
                </a:lnTo>
                <a:cubicBezTo>
                  <a:pt x="52888" y="57860"/>
                  <a:pt x="51716" y="59032"/>
                  <a:pt x="50259" y="59032"/>
                </a:cubicBezTo>
                <a:close/>
              </a:path>
            </a:pathLst>
          </a:custGeom>
          <a:noFill/>
          <a:ln w="10300" cap="flat" cmpd="sng">
            <a:solidFill>
              <a:srgbClr val="F2A365"/>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 name="Google Shape;1640;p20"/>
          <p:cNvSpPr/>
          <p:nvPr/>
        </p:nvSpPr>
        <p:spPr>
          <a:xfrm>
            <a:off x="2837949" y="3060462"/>
            <a:ext cx="1518972" cy="1444365"/>
          </a:xfrm>
          <a:custGeom>
            <a:avLst/>
            <a:gdLst/>
            <a:ahLst/>
            <a:cxnLst/>
            <a:rect l="l" t="t" r="r" b="b"/>
            <a:pathLst>
              <a:path w="52889" h="59032" fill="none" extrusionOk="0">
                <a:moveTo>
                  <a:pt x="50260" y="59032"/>
                </a:moveTo>
                <a:lnTo>
                  <a:pt x="2629" y="59032"/>
                </a:lnTo>
                <a:cubicBezTo>
                  <a:pt x="1173" y="59032"/>
                  <a:pt x="1" y="57860"/>
                  <a:pt x="1" y="56403"/>
                </a:cubicBezTo>
                <a:lnTo>
                  <a:pt x="1" y="2629"/>
                </a:lnTo>
                <a:cubicBezTo>
                  <a:pt x="1" y="1173"/>
                  <a:pt x="1173" y="1"/>
                  <a:pt x="2629" y="1"/>
                </a:cubicBezTo>
                <a:lnTo>
                  <a:pt x="50260" y="1"/>
                </a:lnTo>
                <a:cubicBezTo>
                  <a:pt x="51685" y="1"/>
                  <a:pt x="52888" y="1173"/>
                  <a:pt x="52888" y="2629"/>
                </a:cubicBezTo>
                <a:lnTo>
                  <a:pt x="52888" y="56403"/>
                </a:lnTo>
                <a:cubicBezTo>
                  <a:pt x="52857" y="57860"/>
                  <a:pt x="51685" y="59032"/>
                  <a:pt x="50260" y="59032"/>
                </a:cubicBezTo>
                <a:close/>
              </a:path>
            </a:pathLst>
          </a:custGeom>
          <a:noFill/>
          <a:ln w="10300" cap="flat" cmpd="sng">
            <a:solidFill>
              <a:srgbClr val="22283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 name="Google Shape;1641;p20"/>
          <p:cNvSpPr/>
          <p:nvPr/>
        </p:nvSpPr>
        <p:spPr>
          <a:xfrm>
            <a:off x="4787107" y="3060462"/>
            <a:ext cx="1518972" cy="1444365"/>
          </a:xfrm>
          <a:custGeom>
            <a:avLst/>
            <a:gdLst/>
            <a:ahLst/>
            <a:cxnLst/>
            <a:rect l="l" t="t" r="r" b="b"/>
            <a:pathLst>
              <a:path w="52889" h="59032" fill="none" extrusionOk="0">
                <a:moveTo>
                  <a:pt x="50260" y="59032"/>
                </a:moveTo>
                <a:lnTo>
                  <a:pt x="2629" y="59032"/>
                </a:lnTo>
                <a:cubicBezTo>
                  <a:pt x="1172" y="59032"/>
                  <a:pt x="1" y="57860"/>
                  <a:pt x="1" y="56403"/>
                </a:cubicBezTo>
                <a:lnTo>
                  <a:pt x="1" y="2629"/>
                </a:lnTo>
                <a:cubicBezTo>
                  <a:pt x="1" y="1173"/>
                  <a:pt x="1172" y="1"/>
                  <a:pt x="2629" y="1"/>
                </a:cubicBezTo>
                <a:lnTo>
                  <a:pt x="50260" y="1"/>
                </a:lnTo>
                <a:cubicBezTo>
                  <a:pt x="51716" y="1"/>
                  <a:pt x="52888" y="1173"/>
                  <a:pt x="52888" y="2629"/>
                </a:cubicBezTo>
                <a:lnTo>
                  <a:pt x="52888" y="56403"/>
                </a:lnTo>
                <a:cubicBezTo>
                  <a:pt x="52888" y="57860"/>
                  <a:pt x="51716" y="59032"/>
                  <a:pt x="50260" y="59032"/>
                </a:cubicBezTo>
                <a:close/>
              </a:path>
            </a:pathLst>
          </a:custGeom>
          <a:noFill/>
          <a:ln w="10300" cap="flat" cmpd="sng">
            <a:solidFill>
              <a:srgbClr val="C4C4C4"/>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0" name="Google Shape;1642;p20"/>
          <p:cNvSpPr/>
          <p:nvPr/>
        </p:nvSpPr>
        <p:spPr>
          <a:xfrm>
            <a:off x="6737184" y="3060462"/>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684" y="1"/>
                  <a:pt x="52888" y="1173"/>
                  <a:pt x="52888" y="2629"/>
                </a:cubicBezTo>
                <a:lnTo>
                  <a:pt x="52888" y="56403"/>
                </a:lnTo>
                <a:cubicBezTo>
                  <a:pt x="52888" y="57860"/>
                  <a:pt x="51716" y="59032"/>
                  <a:pt x="50259" y="59032"/>
                </a:cubicBezTo>
                <a:close/>
              </a:path>
            </a:pathLst>
          </a:custGeom>
          <a:noFill/>
          <a:ln w="10300" cap="flat" cmpd="sng">
            <a:solidFill>
              <a:srgbClr val="30475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11" name="Google Shape;1643;p20"/>
          <p:cNvGrpSpPr/>
          <p:nvPr/>
        </p:nvGrpSpPr>
        <p:grpSpPr>
          <a:xfrm>
            <a:off x="7002705" y="1747507"/>
            <a:ext cx="987877" cy="1111795"/>
            <a:chOff x="7228274" y="1201022"/>
            <a:chExt cx="1260851" cy="1419011"/>
          </a:xfrm>
        </p:grpSpPr>
        <p:sp>
          <p:nvSpPr>
            <p:cNvPr id="12" name="Google Shape;1644;p20"/>
            <p:cNvSpPr/>
            <p:nvPr/>
          </p:nvSpPr>
          <p:spPr>
            <a:xfrm>
              <a:off x="7682044" y="2249445"/>
              <a:ext cx="335007" cy="370588"/>
            </a:xfrm>
            <a:custGeom>
              <a:avLst/>
              <a:gdLst/>
              <a:ahLst/>
              <a:cxnLst/>
              <a:rect l="l" t="t" r="r" b="b"/>
              <a:pathLst>
                <a:path w="10451" h="11561" extrusionOk="0">
                  <a:moveTo>
                    <a:pt x="0" y="1"/>
                  </a:moveTo>
                  <a:lnTo>
                    <a:pt x="5226" y="11560"/>
                  </a:lnTo>
                  <a:lnTo>
                    <a:pt x="1045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3" name="Google Shape;1645;p20"/>
            <p:cNvSpPr/>
            <p:nvPr/>
          </p:nvSpPr>
          <p:spPr>
            <a:xfrm>
              <a:off x="7228274" y="1201022"/>
              <a:ext cx="1260851" cy="1152826"/>
            </a:xfrm>
            <a:custGeom>
              <a:avLst/>
              <a:gdLst/>
              <a:ahLst/>
              <a:cxnLst/>
              <a:rect l="l" t="t" r="r" b="b"/>
              <a:pathLst>
                <a:path w="39334" h="35964" extrusionOk="0">
                  <a:moveTo>
                    <a:pt x="18888" y="1"/>
                  </a:moveTo>
                  <a:cubicBezTo>
                    <a:pt x="13304" y="1"/>
                    <a:pt x="7787" y="2456"/>
                    <a:pt x="4149" y="7119"/>
                  </a:cubicBezTo>
                  <a:cubicBezTo>
                    <a:pt x="2217" y="9590"/>
                    <a:pt x="1045" y="12377"/>
                    <a:pt x="602" y="15258"/>
                  </a:cubicBezTo>
                  <a:cubicBezTo>
                    <a:pt x="0" y="19027"/>
                    <a:pt x="633" y="22891"/>
                    <a:pt x="2470" y="26279"/>
                  </a:cubicBezTo>
                  <a:cubicBezTo>
                    <a:pt x="3262" y="27799"/>
                    <a:pt x="4307" y="29224"/>
                    <a:pt x="5606" y="30491"/>
                  </a:cubicBezTo>
                  <a:cubicBezTo>
                    <a:pt x="6239" y="31124"/>
                    <a:pt x="6936" y="31758"/>
                    <a:pt x="7696" y="32296"/>
                  </a:cubicBezTo>
                  <a:cubicBezTo>
                    <a:pt x="11040" y="34769"/>
                    <a:pt x="14967" y="35963"/>
                    <a:pt x="18862" y="35963"/>
                  </a:cubicBezTo>
                  <a:cubicBezTo>
                    <a:pt x="24446" y="35963"/>
                    <a:pt x="29963" y="33508"/>
                    <a:pt x="33601" y="28844"/>
                  </a:cubicBezTo>
                  <a:cubicBezTo>
                    <a:pt x="39333" y="21529"/>
                    <a:pt x="38383" y="11300"/>
                    <a:pt x="31764" y="5061"/>
                  </a:cubicBezTo>
                  <a:lnTo>
                    <a:pt x="31733" y="5061"/>
                  </a:lnTo>
                  <a:cubicBezTo>
                    <a:pt x="31226" y="4554"/>
                    <a:pt x="30656" y="4111"/>
                    <a:pt x="30054" y="3668"/>
                  </a:cubicBezTo>
                  <a:cubicBezTo>
                    <a:pt x="26710" y="1195"/>
                    <a:pt x="22782" y="1"/>
                    <a:pt x="1888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4" name="Google Shape;1646;p20"/>
            <p:cNvSpPr/>
            <p:nvPr/>
          </p:nvSpPr>
          <p:spPr>
            <a:xfrm>
              <a:off x="7407942" y="1363221"/>
              <a:ext cx="1081183" cy="990628"/>
            </a:xfrm>
            <a:custGeom>
              <a:avLst/>
              <a:gdLst/>
              <a:ahLst/>
              <a:cxnLst/>
              <a:rect l="l" t="t" r="r" b="b"/>
              <a:pathLst>
                <a:path w="33729" h="30904" extrusionOk="0">
                  <a:moveTo>
                    <a:pt x="26128" y="1"/>
                  </a:moveTo>
                  <a:lnTo>
                    <a:pt x="19224" y="6746"/>
                  </a:lnTo>
                  <a:lnTo>
                    <a:pt x="8678" y="16976"/>
                  </a:lnTo>
                  <a:lnTo>
                    <a:pt x="1077" y="24386"/>
                  </a:lnTo>
                  <a:lnTo>
                    <a:pt x="1" y="25431"/>
                  </a:lnTo>
                  <a:cubicBezTo>
                    <a:pt x="634" y="26064"/>
                    <a:pt x="1331" y="26698"/>
                    <a:pt x="2091" y="27236"/>
                  </a:cubicBezTo>
                  <a:cubicBezTo>
                    <a:pt x="5435" y="29709"/>
                    <a:pt x="9362" y="30903"/>
                    <a:pt x="13257" y="30903"/>
                  </a:cubicBezTo>
                  <a:cubicBezTo>
                    <a:pt x="18841" y="30903"/>
                    <a:pt x="24358" y="28448"/>
                    <a:pt x="27996" y="23784"/>
                  </a:cubicBezTo>
                  <a:cubicBezTo>
                    <a:pt x="33728" y="16469"/>
                    <a:pt x="32778" y="6240"/>
                    <a:pt x="26159"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5" name="Google Shape;1647;p20"/>
            <p:cNvSpPr/>
            <p:nvPr/>
          </p:nvSpPr>
          <p:spPr>
            <a:xfrm>
              <a:off x="7477982" y="1450859"/>
              <a:ext cx="727905" cy="662224"/>
            </a:xfrm>
            <a:custGeom>
              <a:avLst/>
              <a:gdLst/>
              <a:ahLst/>
              <a:cxnLst/>
              <a:rect l="l" t="t" r="r" b="b"/>
              <a:pathLst>
                <a:path w="22708" h="20659" extrusionOk="0">
                  <a:moveTo>
                    <a:pt x="11334" y="0"/>
                  </a:moveTo>
                  <a:cubicBezTo>
                    <a:pt x="6640" y="0"/>
                    <a:pt x="2412" y="3195"/>
                    <a:pt x="1299" y="7971"/>
                  </a:cubicBezTo>
                  <a:cubicBezTo>
                    <a:pt x="1" y="13513"/>
                    <a:pt x="3421" y="19087"/>
                    <a:pt x="8995" y="20385"/>
                  </a:cubicBezTo>
                  <a:cubicBezTo>
                    <a:pt x="9784" y="20570"/>
                    <a:pt x="10573" y="20659"/>
                    <a:pt x="11351" y="20659"/>
                  </a:cubicBezTo>
                  <a:cubicBezTo>
                    <a:pt x="16037" y="20659"/>
                    <a:pt x="20295" y="17443"/>
                    <a:pt x="21409" y="12690"/>
                  </a:cubicBezTo>
                  <a:cubicBezTo>
                    <a:pt x="22707" y="7148"/>
                    <a:pt x="19256" y="1574"/>
                    <a:pt x="13713" y="276"/>
                  </a:cubicBezTo>
                  <a:cubicBezTo>
                    <a:pt x="12916" y="90"/>
                    <a:pt x="12118" y="0"/>
                    <a:pt x="11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4</a:t>
              </a:r>
              <a:endParaRPr sz="2800" dirty="0">
                <a:solidFill>
                  <a:schemeClr val="accent1">
                    <a:lumMod val="50000"/>
                  </a:schemeClr>
                </a:solidFill>
                <a:latin typeface="+mn-lt"/>
              </a:endParaRPr>
            </a:p>
          </p:txBody>
        </p:sp>
      </p:grpSp>
      <p:grpSp>
        <p:nvGrpSpPr>
          <p:cNvPr id="16" name="Google Shape;1650;p20"/>
          <p:cNvGrpSpPr/>
          <p:nvPr/>
        </p:nvGrpSpPr>
        <p:grpSpPr>
          <a:xfrm>
            <a:off x="1133140" y="1747507"/>
            <a:ext cx="1028436" cy="1111794"/>
            <a:chOff x="643984" y="1201022"/>
            <a:chExt cx="1312621" cy="1419010"/>
          </a:xfrm>
        </p:grpSpPr>
        <p:sp>
          <p:nvSpPr>
            <p:cNvPr id="17" name="Google Shape;1651;p20"/>
            <p:cNvSpPr/>
            <p:nvPr/>
          </p:nvSpPr>
          <p:spPr>
            <a:xfrm>
              <a:off x="1135323" y="2249444"/>
              <a:ext cx="334013" cy="370588"/>
            </a:xfrm>
            <a:custGeom>
              <a:avLst/>
              <a:gdLst/>
              <a:ahLst/>
              <a:cxnLst/>
              <a:rect l="l" t="t" r="r" b="b"/>
              <a:pathLst>
                <a:path w="10420" h="11561" extrusionOk="0">
                  <a:moveTo>
                    <a:pt x="0" y="1"/>
                  </a:moveTo>
                  <a:lnTo>
                    <a:pt x="5226" y="11560"/>
                  </a:lnTo>
                  <a:lnTo>
                    <a:pt x="10419"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8" name="Google Shape;1652;p20"/>
            <p:cNvSpPr/>
            <p:nvPr/>
          </p:nvSpPr>
          <p:spPr>
            <a:xfrm>
              <a:off x="643984" y="1201022"/>
              <a:ext cx="1307556" cy="1152826"/>
            </a:xfrm>
            <a:custGeom>
              <a:avLst/>
              <a:gdLst/>
              <a:ahLst/>
              <a:cxnLst/>
              <a:rect l="l" t="t" r="r" b="b"/>
              <a:pathLst>
                <a:path w="40791" h="35964" extrusionOk="0">
                  <a:moveTo>
                    <a:pt x="20535" y="1"/>
                  </a:moveTo>
                  <a:cubicBezTo>
                    <a:pt x="14951" y="1"/>
                    <a:pt x="9434" y="2456"/>
                    <a:pt x="5796" y="7119"/>
                  </a:cubicBezTo>
                  <a:cubicBezTo>
                    <a:pt x="1" y="14530"/>
                    <a:pt x="1046" y="24917"/>
                    <a:pt x="7918" y="31124"/>
                  </a:cubicBezTo>
                  <a:cubicBezTo>
                    <a:pt x="8393" y="31536"/>
                    <a:pt x="8868" y="31948"/>
                    <a:pt x="9375" y="32296"/>
                  </a:cubicBezTo>
                  <a:cubicBezTo>
                    <a:pt x="12719" y="34769"/>
                    <a:pt x="16646" y="35963"/>
                    <a:pt x="20541" y="35963"/>
                  </a:cubicBezTo>
                  <a:cubicBezTo>
                    <a:pt x="26125" y="35963"/>
                    <a:pt x="31642" y="33508"/>
                    <a:pt x="35280" y="28844"/>
                  </a:cubicBezTo>
                  <a:cubicBezTo>
                    <a:pt x="40790" y="21782"/>
                    <a:pt x="40094" y="11996"/>
                    <a:pt x="34076" y="5726"/>
                  </a:cubicBezTo>
                  <a:cubicBezTo>
                    <a:pt x="33348" y="4966"/>
                    <a:pt x="32588" y="4301"/>
                    <a:pt x="31701" y="3668"/>
                  </a:cubicBezTo>
                  <a:cubicBezTo>
                    <a:pt x="28357" y="1195"/>
                    <a:pt x="24430" y="1"/>
                    <a:pt x="20535"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9" name="Google Shape;1653;p20"/>
            <p:cNvSpPr/>
            <p:nvPr/>
          </p:nvSpPr>
          <p:spPr>
            <a:xfrm>
              <a:off x="902861" y="1384569"/>
              <a:ext cx="1053744" cy="969279"/>
            </a:xfrm>
            <a:custGeom>
              <a:avLst/>
              <a:gdLst/>
              <a:ahLst/>
              <a:cxnLst/>
              <a:rect l="l" t="t" r="r" b="b"/>
              <a:pathLst>
                <a:path w="32873" h="30238" extrusionOk="0">
                  <a:moveTo>
                    <a:pt x="26159" y="0"/>
                  </a:moveTo>
                  <a:lnTo>
                    <a:pt x="17196" y="8709"/>
                  </a:lnTo>
                  <a:lnTo>
                    <a:pt x="8772" y="16880"/>
                  </a:lnTo>
                  <a:lnTo>
                    <a:pt x="0" y="25398"/>
                  </a:lnTo>
                  <a:cubicBezTo>
                    <a:pt x="444" y="25810"/>
                    <a:pt x="919" y="26222"/>
                    <a:pt x="1425" y="26570"/>
                  </a:cubicBezTo>
                  <a:cubicBezTo>
                    <a:pt x="4770" y="29043"/>
                    <a:pt x="8702" y="30237"/>
                    <a:pt x="12603" y="30237"/>
                  </a:cubicBezTo>
                  <a:cubicBezTo>
                    <a:pt x="18196" y="30237"/>
                    <a:pt x="23724" y="27782"/>
                    <a:pt x="27362" y="23118"/>
                  </a:cubicBezTo>
                  <a:cubicBezTo>
                    <a:pt x="32873" y="16056"/>
                    <a:pt x="32176" y="6270"/>
                    <a:pt x="26159" y="0"/>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0" name="Google Shape;1654;p20"/>
            <p:cNvSpPr/>
            <p:nvPr/>
          </p:nvSpPr>
          <p:spPr>
            <a:xfrm>
              <a:off x="933313" y="1436018"/>
              <a:ext cx="712647" cy="662513"/>
            </a:xfrm>
            <a:custGeom>
              <a:avLst/>
              <a:gdLst/>
              <a:ahLst/>
              <a:cxnLst/>
              <a:rect l="l" t="t" r="r" b="b"/>
              <a:pathLst>
                <a:path w="22232" h="20668" extrusionOk="0">
                  <a:moveTo>
                    <a:pt x="11090" y="1"/>
                  </a:moveTo>
                  <a:cubicBezTo>
                    <a:pt x="6114" y="1"/>
                    <a:pt x="1745" y="3613"/>
                    <a:pt x="919" y="8687"/>
                  </a:cubicBezTo>
                  <a:cubicBezTo>
                    <a:pt x="0" y="14324"/>
                    <a:pt x="3832" y="19613"/>
                    <a:pt x="9469" y="20532"/>
                  </a:cubicBezTo>
                  <a:cubicBezTo>
                    <a:pt x="10032" y="20623"/>
                    <a:pt x="10591" y="20668"/>
                    <a:pt x="11142" y="20668"/>
                  </a:cubicBezTo>
                  <a:cubicBezTo>
                    <a:pt x="16118" y="20668"/>
                    <a:pt x="20487" y="17059"/>
                    <a:pt x="21314" y="12013"/>
                  </a:cubicBezTo>
                  <a:cubicBezTo>
                    <a:pt x="22232" y="6376"/>
                    <a:pt x="18400" y="1055"/>
                    <a:pt x="12763" y="137"/>
                  </a:cubicBezTo>
                  <a:cubicBezTo>
                    <a:pt x="12201" y="45"/>
                    <a:pt x="11642" y="1"/>
                    <a:pt x="1109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cs typeface="Arial" panose="020B0604020202020204" pitchFamily="34" charset="0"/>
                </a:rPr>
                <a:t>1</a:t>
              </a:r>
              <a:endParaRPr sz="2800" dirty="0">
                <a:solidFill>
                  <a:schemeClr val="accent1">
                    <a:lumMod val="50000"/>
                  </a:schemeClr>
                </a:solidFill>
                <a:latin typeface="+mn-lt"/>
                <a:cs typeface="Arial" panose="020B0604020202020204" pitchFamily="34" charset="0"/>
              </a:endParaRPr>
            </a:p>
          </p:txBody>
        </p:sp>
      </p:grpSp>
      <p:grpSp>
        <p:nvGrpSpPr>
          <p:cNvPr id="21" name="Google Shape;1657;p20"/>
          <p:cNvGrpSpPr/>
          <p:nvPr/>
        </p:nvGrpSpPr>
        <p:grpSpPr>
          <a:xfrm>
            <a:off x="5049465" y="1747507"/>
            <a:ext cx="994257" cy="1111795"/>
            <a:chOff x="5044655" y="1201022"/>
            <a:chExt cx="1268994" cy="1419011"/>
          </a:xfrm>
        </p:grpSpPr>
        <p:sp>
          <p:nvSpPr>
            <p:cNvPr id="22" name="Google Shape;1658;p20"/>
            <p:cNvSpPr/>
            <p:nvPr/>
          </p:nvSpPr>
          <p:spPr>
            <a:xfrm>
              <a:off x="5502497" y="2249445"/>
              <a:ext cx="335039" cy="370588"/>
            </a:xfrm>
            <a:custGeom>
              <a:avLst/>
              <a:gdLst/>
              <a:ahLst/>
              <a:cxnLst/>
              <a:rect l="l" t="t" r="r" b="b"/>
              <a:pathLst>
                <a:path w="10452" h="11561" extrusionOk="0">
                  <a:moveTo>
                    <a:pt x="1" y="1"/>
                  </a:moveTo>
                  <a:lnTo>
                    <a:pt x="5226" y="11560"/>
                  </a:lnTo>
                  <a:lnTo>
                    <a:pt x="10451"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 name="Google Shape;1659;p20"/>
            <p:cNvSpPr/>
            <p:nvPr/>
          </p:nvSpPr>
          <p:spPr>
            <a:xfrm>
              <a:off x="5044655" y="1201022"/>
              <a:ext cx="1268993" cy="1152826"/>
            </a:xfrm>
            <a:custGeom>
              <a:avLst/>
              <a:gdLst/>
              <a:ahLst/>
              <a:cxnLst/>
              <a:rect l="l" t="t" r="r" b="b"/>
              <a:pathLst>
                <a:path w="39588" h="35964" extrusionOk="0">
                  <a:moveTo>
                    <a:pt x="19142" y="1"/>
                  </a:moveTo>
                  <a:cubicBezTo>
                    <a:pt x="13558" y="1"/>
                    <a:pt x="8041" y="2456"/>
                    <a:pt x="4403" y="7119"/>
                  </a:cubicBezTo>
                  <a:cubicBezTo>
                    <a:pt x="2788" y="9210"/>
                    <a:pt x="1679" y="11490"/>
                    <a:pt x="1109" y="13897"/>
                  </a:cubicBezTo>
                  <a:cubicBezTo>
                    <a:pt x="1" y="18520"/>
                    <a:pt x="824" y="23397"/>
                    <a:pt x="3390" y="27451"/>
                  </a:cubicBezTo>
                  <a:cubicBezTo>
                    <a:pt x="4086" y="28496"/>
                    <a:pt x="4878" y="29509"/>
                    <a:pt x="5796" y="30428"/>
                  </a:cubicBezTo>
                  <a:cubicBezTo>
                    <a:pt x="6430" y="31093"/>
                    <a:pt x="7158" y="31726"/>
                    <a:pt x="7950" y="32296"/>
                  </a:cubicBezTo>
                  <a:cubicBezTo>
                    <a:pt x="11294" y="34769"/>
                    <a:pt x="15222" y="35963"/>
                    <a:pt x="19116" y="35963"/>
                  </a:cubicBezTo>
                  <a:cubicBezTo>
                    <a:pt x="24700" y="35963"/>
                    <a:pt x="30217" y="33508"/>
                    <a:pt x="33855" y="28844"/>
                  </a:cubicBezTo>
                  <a:cubicBezTo>
                    <a:pt x="39587" y="21497"/>
                    <a:pt x="38637" y="11236"/>
                    <a:pt x="31955" y="4998"/>
                  </a:cubicBezTo>
                  <a:cubicBezTo>
                    <a:pt x="31448" y="4523"/>
                    <a:pt x="30878" y="4079"/>
                    <a:pt x="30308" y="3668"/>
                  </a:cubicBezTo>
                  <a:cubicBezTo>
                    <a:pt x="26964" y="1195"/>
                    <a:pt x="23037" y="1"/>
                    <a:pt x="1914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4" name="Google Shape;1660;p20"/>
            <p:cNvSpPr/>
            <p:nvPr/>
          </p:nvSpPr>
          <p:spPr>
            <a:xfrm>
              <a:off x="5230446" y="1361201"/>
              <a:ext cx="1083203" cy="992647"/>
            </a:xfrm>
            <a:custGeom>
              <a:avLst/>
              <a:gdLst/>
              <a:ahLst/>
              <a:cxnLst/>
              <a:rect l="l" t="t" r="r" b="b"/>
              <a:pathLst>
                <a:path w="33792" h="30967" extrusionOk="0">
                  <a:moveTo>
                    <a:pt x="26159" y="1"/>
                  </a:moveTo>
                  <a:lnTo>
                    <a:pt x="19255" y="6714"/>
                  </a:lnTo>
                  <a:lnTo>
                    <a:pt x="0" y="25431"/>
                  </a:lnTo>
                  <a:cubicBezTo>
                    <a:pt x="634" y="26096"/>
                    <a:pt x="1362" y="26729"/>
                    <a:pt x="2154" y="27299"/>
                  </a:cubicBezTo>
                  <a:cubicBezTo>
                    <a:pt x="5498" y="29772"/>
                    <a:pt x="9426" y="30966"/>
                    <a:pt x="13320" y="30966"/>
                  </a:cubicBezTo>
                  <a:cubicBezTo>
                    <a:pt x="18904" y="30966"/>
                    <a:pt x="24421" y="28511"/>
                    <a:pt x="28059" y="23847"/>
                  </a:cubicBezTo>
                  <a:cubicBezTo>
                    <a:pt x="33791" y="16500"/>
                    <a:pt x="32841" y="6239"/>
                    <a:pt x="2615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5" name="Google Shape;1661;p20"/>
            <p:cNvSpPr/>
            <p:nvPr/>
          </p:nvSpPr>
          <p:spPr>
            <a:xfrm>
              <a:off x="5297441" y="1466470"/>
              <a:ext cx="712679" cy="662513"/>
            </a:xfrm>
            <a:custGeom>
              <a:avLst/>
              <a:gdLst/>
              <a:ahLst/>
              <a:cxnLst/>
              <a:rect l="l" t="t" r="r" b="b"/>
              <a:pathLst>
                <a:path w="22233" h="20668" extrusionOk="0">
                  <a:moveTo>
                    <a:pt x="11098" y="1"/>
                  </a:moveTo>
                  <a:cubicBezTo>
                    <a:pt x="6140" y="1"/>
                    <a:pt x="1746" y="3610"/>
                    <a:pt x="919" y="8656"/>
                  </a:cubicBezTo>
                  <a:cubicBezTo>
                    <a:pt x="1" y="14293"/>
                    <a:pt x="3833" y="19613"/>
                    <a:pt x="9438" y="20532"/>
                  </a:cubicBezTo>
                  <a:cubicBezTo>
                    <a:pt x="10000" y="20623"/>
                    <a:pt x="10559" y="20668"/>
                    <a:pt x="11111" y="20668"/>
                  </a:cubicBezTo>
                  <a:cubicBezTo>
                    <a:pt x="16093" y="20668"/>
                    <a:pt x="20487" y="17056"/>
                    <a:pt x="21314" y="11981"/>
                  </a:cubicBezTo>
                  <a:cubicBezTo>
                    <a:pt x="22232" y="6376"/>
                    <a:pt x="18400" y="1055"/>
                    <a:pt x="12763" y="137"/>
                  </a:cubicBezTo>
                  <a:cubicBezTo>
                    <a:pt x="12204" y="45"/>
                    <a:pt x="11647" y="1"/>
                    <a:pt x="11098"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3</a:t>
              </a:r>
              <a:endParaRPr dirty="0">
                <a:solidFill>
                  <a:schemeClr val="accent1">
                    <a:lumMod val="50000"/>
                  </a:schemeClr>
                </a:solidFill>
                <a:latin typeface="+mn-lt"/>
              </a:endParaRPr>
            </a:p>
          </p:txBody>
        </p:sp>
      </p:grpSp>
      <p:grpSp>
        <p:nvGrpSpPr>
          <p:cNvPr id="26" name="Google Shape;1669;p20"/>
          <p:cNvGrpSpPr/>
          <p:nvPr/>
        </p:nvGrpSpPr>
        <p:grpSpPr>
          <a:xfrm>
            <a:off x="3111582" y="1747507"/>
            <a:ext cx="987877" cy="1111795"/>
            <a:chOff x="2870204" y="1201022"/>
            <a:chExt cx="1260851" cy="1419011"/>
          </a:xfrm>
        </p:grpSpPr>
        <p:sp>
          <p:nvSpPr>
            <p:cNvPr id="27" name="Google Shape;1670;p20"/>
            <p:cNvSpPr/>
            <p:nvPr/>
          </p:nvSpPr>
          <p:spPr>
            <a:xfrm>
              <a:off x="3323975" y="2249445"/>
              <a:ext cx="334013" cy="370588"/>
            </a:xfrm>
            <a:custGeom>
              <a:avLst/>
              <a:gdLst/>
              <a:ahLst/>
              <a:cxnLst/>
              <a:rect l="l" t="t" r="r" b="b"/>
              <a:pathLst>
                <a:path w="10420" h="11561" extrusionOk="0">
                  <a:moveTo>
                    <a:pt x="1" y="1"/>
                  </a:moveTo>
                  <a:lnTo>
                    <a:pt x="5226" y="11560"/>
                  </a:lnTo>
                  <a:lnTo>
                    <a:pt x="10420" y="1"/>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8" name="Google Shape;1671;p20"/>
            <p:cNvSpPr/>
            <p:nvPr/>
          </p:nvSpPr>
          <p:spPr>
            <a:xfrm>
              <a:off x="2870204" y="1201022"/>
              <a:ext cx="1260851" cy="1152826"/>
            </a:xfrm>
            <a:custGeom>
              <a:avLst/>
              <a:gdLst/>
              <a:ahLst/>
              <a:cxnLst/>
              <a:rect l="l" t="t" r="r" b="b"/>
              <a:pathLst>
                <a:path w="39334" h="35964" extrusionOk="0">
                  <a:moveTo>
                    <a:pt x="19110" y="1"/>
                  </a:moveTo>
                  <a:cubicBezTo>
                    <a:pt x="13526" y="1"/>
                    <a:pt x="8009" y="2456"/>
                    <a:pt x="4371" y="7119"/>
                  </a:cubicBezTo>
                  <a:cubicBezTo>
                    <a:pt x="2693" y="9241"/>
                    <a:pt x="1616" y="11616"/>
                    <a:pt x="1046" y="14055"/>
                  </a:cubicBezTo>
                  <a:cubicBezTo>
                    <a:pt x="1" y="18584"/>
                    <a:pt x="824" y="23334"/>
                    <a:pt x="3294" y="27324"/>
                  </a:cubicBezTo>
                  <a:cubicBezTo>
                    <a:pt x="4181" y="28749"/>
                    <a:pt x="5290" y="30079"/>
                    <a:pt x="6620" y="31251"/>
                  </a:cubicBezTo>
                  <a:cubicBezTo>
                    <a:pt x="7031" y="31600"/>
                    <a:pt x="7475" y="31980"/>
                    <a:pt x="7918" y="32296"/>
                  </a:cubicBezTo>
                  <a:cubicBezTo>
                    <a:pt x="11262" y="34769"/>
                    <a:pt x="15195" y="35963"/>
                    <a:pt x="19096" y="35963"/>
                  </a:cubicBezTo>
                  <a:cubicBezTo>
                    <a:pt x="24689" y="35963"/>
                    <a:pt x="30217" y="33508"/>
                    <a:pt x="33855" y="28844"/>
                  </a:cubicBezTo>
                  <a:cubicBezTo>
                    <a:pt x="39334" y="21814"/>
                    <a:pt x="38669" y="12123"/>
                    <a:pt x="32747" y="5853"/>
                  </a:cubicBezTo>
                  <a:cubicBezTo>
                    <a:pt x="32018" y="5061"/>
                    <a:pt x="31195" y="4333"/>
                    <a:pt x="30276" y="3668"/>
                  </a:cubicBezTo>
                  <a:cubicBezTo>
                    <a:pt x="26932" y="1195"/>
                    <a:pt x="23005" y="1"/>
                    <a:pt x="19110"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9" name="Google Shape;1672;p20"/>
            <p:cNvSpPr/>
            <p:nvPr/>
          </p:nvSpPr>
          <p:spPr>
            <a:xfrm>
              <a:off x="3082376" y="1388608"/>
              <a:ext cx="1048679" cy="965240"/>
            </a:xfrm>
            <a:custGeom>
              <a:avLst/>
              <a:gdLst/>
              <a:ahLst/>
              <a:cxnLst/>
              <a:rect l="l" t="t" r="r" b="b"/>
              <a:pathLst>
                <a:path w="32715" h="30112" extrusionOk="0">
                  <a:moveTo>
                    <a:pt x="26128" y="1"/>
                  </a:moveTo>
                  <a:lnTo>
                    <a:pt x="18685" y="7221"/>
                  </a:lnTo>
                  <a:lnTo>
                    <a:pt x="9216" y="16437"/>
                  </a:lnTo>
                  <a:lnTo>
                    <a:pt x="1" y="25399"/>
                  </a:lnTo>
                  <a:cubicBezTo>
                    <a:pt x="412" y="25748"/>
                    <a:pt x="856" y="26128"/>
                    <a:pt x="1299" y="26444"/>
                  </a:cubicBezTo>
                  <a:cubicBezTo>
                    <a:pt x="4643" y="28917"/>
                    <a:pt x="8571" y="30111"/>
                    <a:pt x="12466" y="30111"/>
                  </a:cubicBezTo>
                  <a:cubicBezTo>
                    <a:pt x="18049" y="30111"/>
                    <a:pt x="23566" y="27656"/>
                    <a:pt x="27204" y="22992"/>
                  </a:cubicBezTo>
                  <a:cubicBezTo>
                    <a:pt x="32715" y="15962"/>
                    <a:pt x="32050" y="6271"/>
                    <a:pt x="26128" y="1"/>
                  </a:cubicBezTo>
                  <a:close/>
                </a:path>
              </a:pathLst>
            </a:custGeom>
            <a:solidFill>
              <a:srgbClr val="1B1F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0" name="Google Shape;1673;p20"/>
            <p:cNvSpPr/>
            <p:nvPr/>
          </p:nvSpPr>
          <p:spPr>
            <a:xfrm>
              <a:off x="3147352" y="1440377"/>
              <a:ext cx="662929" cy="662929"/>
            </a:xfrm>
            <a:custGeom>
              <a:avLst/>
              <a:gdLst/>
              <a:ahLst/>
              <a:cxnLst/>
              <a:rect l="l" t="t" r="r" b="b"/>
              <a:pathLst>
                <a:path w="20681" h="20681" extrusionOk="0">
                  <a:moveTo>
                    <a:pt x="10325" y="1"/>
                  </a:moveTo>
                  <a:cubicBezTo>
                    <a:pt x="4624" y="1"/>
                    <a:pt x="0" y="4624"/>
                    <a:pt x="0" y="10357"/>
                  </a:cubicBezTo>
                  <a:cubicBezTo>
                    <a:pt x="0" y="16057"/>
                    <a:pt x="4624" y="20681"/>
                    <a:pt x="10325" y="20681"/>
                  </a:cubicBezTo>
                  <a:cubicBezTo>
                    <a:pt x="16025" y="20681"/>
                    <a:pt x="20680" y="16057"/>
                    <a:pt x="20680" y="10357"/>
                  </a:cubicBezTo>
                  <a:cubicBezTo>
                    <a:pt x="20680" y="4624"/>
                    <a:pt x="16025" y="1"/>
                    <a:pt x="10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2</a:t>
              </a:r>
              <a:endParaRPr sz="2800" dirty="0">
                <a:solidFill>
                  <a:schemeClr val="accent1">
                    <a:lumMod val="50000"/>
                  </a:schemeClr>
                </a:solidFill>
                <a:latin typeface="+mn-lt"/>
              </a:endParaRPr>
            </a:p>
          </p:txBody>
        </p:sp>
      </p:grpSp>
      <p:sp>
        <p:nvSpPr>
          <p:cNvPr id="31" name="Google Shape;1678;p20"/>
          <p:cNvSpPr txBox="1"/>
          <p:nvPr/>
        </p:nvSpPr>
        <p:spPr>
          <a:xfrm>
            <a:off x="887899" y="3489959"/>
            <a:ext cx="1518512" cy="59301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smtClean="0">
                <a:solidFill>
                  <a:schemeClr val="accent1">
                    <a:lumMod val="50000"/>
                  </a:schemeClr>
                </a:solidFill>
                <a:latin typeface="+mn-lt"/>
                <a:ea typeface="Fira Sans Medium"/>
                <a:cs typeface="Fira Sans Medium"/>
                <a:sym typeface="Fira Sans Medium"/>
              </a:rPr>
              <a:t>TỔNG QUAN</a:t>
            </a:r>
            <a:endParaRPr sz="1500" b="1" dirty="0">
              <a:solidFill>
                <a:schemeClr val="accent1">
                  <a:lumMod val="50000"/>
                </a:schemeClr>
              </a:solidFill>
              <a:latin typeface="+mn-lt"/>
              <a:ea typeface="Fira Sans Medium"/>
              <a:cs typeface="Fira Sans Medium"/>
              <a:sym typeface="Fira Sans Medium"/>
            </a:endParaRPr>
          </a:p>
        </p:txBody>
      </p:sp>
      <p:sp>
        <p:nvSpPr>
          <p:cNvPr id="32" name="Google Shape;1680;p20"/>
          <p:cNvSpPr txBox="1"/>
          <p:nvPr/>
        </p:nvSpPr>
        <p:spPr>
          <a:xfrm>
            <a:off x="2837516" y="3352800"/>
            <a:ext cx="1518486"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dirty="0">
                <a:solidFill>
                  <a:schemeClr val="accent1">
                    <a:lumMod val="50000"/>
                  </a:schemeClr>
                </a:solidFill>
                <a:latin typeface="+mn-lt"/>
                <a:ea typeface="Fira Sans Medium"/>
                <a:cs typeface="Fira Sans Medium"/>
                <a:sym typeface="Fira Sans Medium"/>
              </a:rPr>
              <a:t>HIỆN THỰC HÓA NGHIÊN CỨU</a:t>
            </a:r>
            <a:endParaRPr sz="1500" b="1" dirty="0">
              <a:solidFill>
                <a:schemeClr val="accent1">
                  <a:lumMod val="50000"/>
                </a:schemeClr>
              </a:solidFill>
              <a:latin typeface="+mn-lt"/>
              <a:ea typeface="Fira Sans Medium"/>
              <a:cs typeface="Fira Sans Medium"/>
              <a:sym typeface="Fira Sans Medium"/>
            </a:endParaRPr>
          </a:p>
        </p:txBody>
      </p:sp>
      <p:sp>
        <p:nvSpPr>
          <p:cNvPr id="33" name="Google Shape;1682;p20"/>
          <p:cNvSpPr txBox="1"/>
          <p:nvPr/>
        </p:nvSpPr>
        <p:spPr>
          <a:xfrm>
            <a:off x="4787345" y="3352800"/>
            <a:ext cx="1518734"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500" b="1" smtClean="0">
                <a:solidFill>
                  <a:schemeClr val="accent1">
                    <a:lumMod val="50000"/>
                  </a:schemeClr>
                </a:solidFill>
                <a:latin typeface="+mn-lt"/>
                <a:ea typeface="Fira Sans Medium"/>
                <a:cs typeface="Fira Sans Medium"/>
                <a:sym typeface="Fira Sans Medium"/>
              </a:rPr>
              <a:t>KẾT QUẢ NGHIÊN CỨU</a:t>
            </a:r>
            <a:endParaRPr sz="1500" b="1" dirty="0">
              <a:solidFill>
                <a:schemeClr val="accent1">
                  <a:lumMod val="50000"/>
                </a:schemeClr>
              </a:solidFill>
              <a:latin typeface="+mn-lt"/>
              <a:ea typeface="Fira Sans Medium"/>
              <a:cs typeface="Fira Sans Medium"/>
              <a:sym typeface="Fira Sans Medium"/>
            </a:endParaRPr>
          </a:p>
        </p:txBody>
      </p:sp>
      <p:sp>
        <p:nvSpPr>
          <p:cNvPr id="34" name="Google Shape;1684;p20"/>
          <p:cNvSpPr txBox="1"/>
          <p:nvPr/>
        </p:nvSpPr>
        <p:spPr>
          <a:xfrm>
            <a:off x="6736701" y="3352800"/>
            <a:ext cx="1518734"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smtClean="0">
                <a:solidFill>
                  <a:schemeClr val="accent1">
                    <a:lumMod val="50000"/>
                  </a:schemeClr>
                </a:solidFill>
                <a:latin typeface="+mn-lt"/>
                <a:ea typeface="Fira Sans Medium"/>
                <a:cs typeface="Fira Sans Medium"/>
                <a:sym typeface="Fira Sans Medium"/>
              </a:rPr>
              <a:t>KẾT LUẬN VÀ HƯỚNG PHÁT TRIỂN</a:t>
            </a:r>
            <a:endParaRPr sz="1500" b="1" dirty="0">
              <a:solidFill>
                <a:schemeClr val="accent1">
                  <a:lumMod val="50000"/>
                </a:schemeClr>
              </a:solidFill>
              <a:latin typeface="+mn-lt"/>
              <a:ea typeface="Fira Sans Medium"/>
              <a:cs typeface="Fira Sans Medium"/>
              <a:sym typeface="Fira Sans Medium"/>
            </a:endParaRPr>
          </a:p>
        </p:txBody>
      </p:sp>
      <p:sp>
        <p:nvSpPr>
          <p:cNvPr id="35" name="Google Shape;1686;p20"/>
          <p:cNvSpPr txBox="1"/>
          <p:nvPr/>
        </p:nvSpPr>
        <p:spPr>
          <a:xfrm>
            <a:off x="717400" y="664236"/>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chemeClr val="accent1">
                    <a:lumMod val="75000"/>
                  </a:schemeClr>
                </a:solidFill>
                <a:latin typeface="+mn-lt"/>
                <a:ea typeface="Fira Sans Medium"/>
                <a:cs typeface="Fira Sans Medium"/>
                <a:sym typeface="Fira Sans Medium"/>
              </a:rPr>
              <a:t>NỘI DUNG</a:t>
            </a:r>
            <a:endParaRPr sz="2800" b="1" dirty="0">
              <a:solidFill>
                <a:schemeClr val="accent1">
                  <a:lumMod val="75000"/>
                </a:schemeClr>
              </a:solidFill>
              <a:latin typeface="+mn-lt"/>
              <a:ea typeface="Fira Sans Medium"/>
              <a:cs typeface="Fira Sans Medium"/>
              <a:sym typeface="Fira Sans Medium"/>
            </a:endParaRPr>
          </a:p>
        </p:txBody>
      </p:sp>
      <p:sp>
        <p:nvSpPr>
          <p:cNvPr id="37" name="Google Shape;1639;p20">
            <a:extLst>
              <a:ext uri="{FF2B5EF4-FFF2-40B4-BE49-F238E27FC236}">
                <a16:creationId xmlns:a16="http://schemas.microsoft.com/office/drawing/2014/main" id="{D05C3915-CEEA-EBC6-F377-065FDD40ED09}"/>
              </a:ext>
            </a:extLst>
          </p:cNvPr>
          <p:cNvSpPr/>
          <p:nvPr/>
        </p:nvSpPr>
        <p:spPr>
          <a:xfrm>
            <a:off x="717400" y="1579912"/>
            <a:ext cx="7723500" cy="3092450"/>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716" y="1"/>
                  <a:pt x="52888" y="1173"/>
                  <a:pt x="52888" y="2629"/>
                </a:cubicBezTo>
                <a:lnTo>
                  <a:pt x="52888" y="56403"/>
                </a:lnTo>
                <a:cubicBezTo>
                  <a:pt x="52888" y="57860"/>
                  <a:pt x="51716" y="59032"/>
                  <a:pt x="50259" y="59032"/>
                </a:cubicBezTo>
                <a:close/>
              </a:path>
            </a:pathLst>
          </a:custGeom>
          <a:noFill/>
          <a:ln w="10300" cap="flat" cmpd="sng">
            <a:solidFill>
              <a:schemeClr val="tx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6372"/>
              </a:solidFill>
              <a:latin typeface="+mn-lt"/>
            </a:endParaRPr>
          </a:p>
        </p:txBody>
      </p:sp>
      <p:sp>
        <p:nvSpPr>
          <p:cNvPr id="40" name="Rectangle 39"/>
          <p:cNvSpPr/>
          <p:nvPr/>
        </p:nvSpPr>
        <p:spPr>
          <a:xfrm>
            <a:off x="8859948" y="4835723"/>
            <a:ext cx="284052" cy="307777"/>
          </a:xfrm>
          <a:prstGeom prst="rect">
            <a:avLst/>
          </a:prstGeom>
        </p:spPr>
        <p:txBody>
          <a:bodyPr wrap="none">
            <a:spAutoFit/>
          </a:bodyPr>
          <a:lstStyle/>
          <a:p>
            <a:r>
              <a:rPr lang="en" b="1" smtClean="0">
                <a:latin typeface="+mn-lt"/>
              </a:rPr>
              <a:t>2</a:t>
            </a:r>
            <a:endParaRPr lang="en-US" b="1">
              <a:latin typeface="+mn-lt"/>
            </a:endParaRPr>
          </a:p>
        </p:txBody>
      </p:sp>
    </p:spTree>
    <p:extLst>
      <p:ext uri="{BB962C8B-B14F-4D97-AF65-F5344CB8AC3E}">
        <p14:creationId xmlns:p14="http://schemas.microsoft.com/office/powerpoint/2010/main" val="23097330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down)">
                                      <p:cBhvr>
                                        <p:cTn id="7" dur="500"/>
                                        <p:tgtEl>
                                          <p:spTgt spid="3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ipe(down)">
                                      <p:cBhvr>
                                        <p:cTn id="18" dur="500"/>
                                        <p:tgtEl>
                                          <p:spTgt spid="26"/>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down)">
                                      <p:cBhvr>
                                        <p:cTn id="21" dur="500"/>
                                        <p:tgtEl>
                                          <p:spTgt spid="32"/>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down)">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down)">
                                      <p:cBhvr>
                                        <p:cTn id="29" dur="500"/>
                                        <p:tgtEl>
                                          <p:spTgt spid="33"/>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par>
                                <p:cTn id="33" presetID="22" presetClass="entr" presetSubtype="4"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down)">
                                      <p:cBhvr>
                                        <p:cTn id="35" dur="500"/>
                                        <p:tgtEl>
                                          <p:spTgt spid="21"/>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down)">
                                      <p:cBhvr>
                                        <p:cTn id="40" dur="500"/>
                                        <p:tgtEl>
                                          <p:spTgt spid="11"/>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wipe(down)">
                                      <p:cBhvr>
                                        <p:cTn id="43" dur="500"/>
                                        <p:tgtEl>
                                          <p:spTgt spid="10"/>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wipe(down)">
                                      <p:cBhvr>
                                        <p:cTn id="4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31" grpId="0"/>
      <p:bldP spid="32" grpId="0"/>
      <p:bldP spid="33" grpId="0"/>
      <p:bldP spid="3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mtClean="0">
                <a:latin typeface="+mn-lt"/>
              </a:rPr>
              <a:t>1. Tổng quan</a:t>
            </a:r>
            <a:endParaRPr>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Rectangle 16"/>
          <p:cNvSpPr/>
          <p:nvPr/>
        </p:nvSpPr>
        <p:spPr>
          <a:xfrm>
            <a:off x="8859948" y="4835723"/>
            <a:ext cx="284052" cy="307777"/>
          </a:xfrm>
          <a:prstGeom prst="rect">
            <a:avLst/>
          </a:prstGeom>
        </p:spPr>
        <p:txBody>
          <a:bodyPr wrap="none">
            <a:spAutoFit/>
          </a:bodyPr>
          <a:lstStyle/>
          <a:p>
            <a:r>
              <a:rPr lang="en" b="1" smtClean="0"/>
              <a:t>3</a:t>
            </a:r>
            <a:endParaRPr lang="en-US" b="1"/>
          </a:p>
        </p:txBody>
      </p:sp>
    </p:spTree>
    <p:extLst>
      <p:ext uri="{BB962C8B-B14F-4D97-AF65-F5344CB8AC3E}">
        <p14:creationId xmlns:p14="http://schemas.microsoft.com/office/powerpoint/2010/main" val="11612131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10" name="Google Shape;210;p31"/>
          <p:cNvSpPr/>
          <p:nvPr/>
        </p:nvSpPr>
        <p:spPr>
          <a:xfrm>
            <a:off x="3547552" y="1231535"/>
            <a:ext cx="1660535" cy="2949467"/>
          </a:xfrm>
          <a:custGeom>
            <a:avLst/>
            <a:gdLst/>
            <a:ahLst/>
            <a:cxnLst/>
            <a:rect l="l" t="t" r="r" b="b"/>
            <a:pathLst>
              <a:path w="62068" h="110246" extrusionOk="0">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3547552" y="1231535"/>
            <a:ext cx="1660535" cy="2949467"/>
          </a:xfrm>
          <a:custGeom>
            <a:avLst/>
            <a:gdLst/>
            <a:ahLst/>
            <a:cxnLst/>
            <a:rect l="l" t="t" r="r" b="b"/>
            <a:pathLst>
              <a:path w="62068" h="110246" extrusionOk="0">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gradFill>
            <a:gsLst>
              <a:gs pos="0">
                <a:srgbClr val="FFFFFF"/>
              </a:gs>
              <a:gs pos="100000">
                <a:srgbClr val="ECECEC"/>
              </a:gs>
            </a:gsLst>
            <a:lin ang="2698631" scaled="0"/>
          </a:gradFill>
          <a:ln>
            <a:noFill/>
          </a:ln>
          <a:effectLst>
            <a:outerShdw blurRad="85725" dist="95250" dir="2820000" algn="bl" rotWithShape="0">
              <a:srgbClr val="CCCCCC">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3547552" y="1230733"/>
            <a:ext cx="1660562" cy="2950269"/>
          </a:xfrm>
          <a:custGeom>
            <a:avLst/>
            <a:gdLst/>
            <a:ahLst/>
            <a:cxnLst/>
            <a:rect l="l" t="t" r="r" b="b"/>
            <a:pathLst>
              <a:path w="62069" h="110276" fill="none" extrusionOk="0">
                <a:moveTo>
                  <a:pt x="52949" y="110215"/>
                </a:moveTo>
                <a:lnTo>
                  <a:pt x="8784" y="110276"/>
                </a:lnTo>
                <a:cubicBezTo>
                  <a:pt x="4043" y="110276"/>
                  <a:pt x="152" y="106446"/>
                  <a:pt x="152" y="101765"/>
                </a:cubicBezTo>
                <a:lnTo>
                  <a:pt x="0" y="8785"/>
                </a:lnTo>
                <a:cubicBezTo>
                  <a:pt x="0" y="4013"/>
                  <a:pt x="3921" y="92"/>
                  <a:pt x="8693" y="92"/>
                </a:cubicBezTo>
                <a:lnTo>
                  <a:pt x="53375" y="31"/>
                </a:lnTo>
                <a:cubicBezTo>
                  <a:pt x="58147" y="0"/>
                  <a:pt x="62068" y="3921"/>
                  <a:pt x="62038" y="8693"/>
                </a:cubicBezTo>
                <a:lnTo>
                  <a:pt x="61612" y="101674"/>
                </a:lnTo>
                <a:cubicBezTo>
                  <a:pt x="61582" y="106354"/>
                  <a:pt x="57691" y="110215"/>
                  <a:pt x="52949" y="110215"/>
                </a:cubicBezTo>
                <a:close/>
              </a:path>
            </a:pathLst>
          </a:custGeom>
          <a:noFill/>
          <a:ln w="2275" cap="flat" cmpd="sng">
            <a:solidFill>
              <a:srgbClr val="FFFFFF"/>
            </a:solidFill>
            <a:prstDash val="solid"/>
            <a:miter lim="30395"/>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3622356" y="1302299"/>
            <a:ext cx="1510929" cy="2797374"/>
          </a:xfrm>
          <a:custGeom>
            <a:avLst/>
            <a:gdLst/>
            <a:ahLst/>
            <a:cxnLst/>
            <a:rect l="l" t="t" r="r" b="b"/>
            <a:pathLst>
              <a:path w="56476" h="104561" fill="none" extrusionOk="0">
                <a:moveTo>
                  <a:pt x="48178" y="104500"/>
                </a:moveTo>
                <a:lnTo>
                  <a:pt x="7964" y="104561"/>
                </a:lnTo>
                <a:cubicBezTo>
                  <a:pt x="3678" y="104561"/>
                  <a:pt x="122" y="101065"/>
                  <a:pt x="122" y="96810"/>
                </a:cubicBezTo>
                <a:lnTo>
                  <a:pt x="0" y="7994"/>
                </a:lnTo>
                <a:cubicBezTo>
                  <a:pt x="0" y="3648"/>
                  <a:pt x="3557" y="91"/>
                  <a:pt x="7903" y="61"/>
                </a:cubicBezTo>
                <a:lnTo>
                  <a:pt x="48573" y="0"/>
                </a:lnTo>
                <a:cubicBezTo>
                  <a:pt x="52919" y="0"/>
                  <a:pt x="56476" y="3556"/>
                  <a:pt x="56476" y="7933"/>
                </a:cubicBezTo>
                <a:lnTo>
                  <a:pt x="56050" y="96719"/>
                </a:lnTo>
                <a:cubicBezTo>
                  <a:pt x="56050" y="101005"/>
                  <a:pt x="52494" y="104500"/>
                  <a:pt x="48178" y="104500"/>
                </a:cubicBezTo>
                <a:close/>
              </a:path>
            </a:pathLst>
          </a:custGeom>
          <a:noFill/>
          <a:ln w="9525" cap="rnd" cmpd="sng">
            <a:solidFill>
              <a:srgbClr val="B24E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3740260" y="1442168"/>
            <a:ext cx="179757" cy="178928"/>
          </a:xfrm>
          <a:custGeom>
            <a:avLst/>
            <a:gdLst/>
            <a:ahLst/>
            <a:cxnLst/>
            <a:rect l="l" t="t" r="r" b="b"/>
            <a:pathLst>
              <a:path w="6719" h="6688" extrusionOk="0">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740260" y="1442168"/>
            <a:ext cx="179757" cy="178928"/>
          </a:xfrm>
          <a:custGeom>
            <a:avLst/>
            <a:gdLst/>
            <a:ahLst/>
            <a:cxnLst/>
            <a:rect l="l" t="t" r="r" b="b"/>
            <a:pathLst>
              <a:path w="6719" h="6688" extrusionOk="0">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3786624" y="1497468"/>
            <a:ext cx="88661" cy="82962"/>
          </a:xfrm>
          <a:custGeom>
            <a:avLst/>
            <a:gdLst/>
            <a:ahLst/>
            <a:cxnLst/>
            <a:rect l="l" t="t" r="r" b="b"/>
            <a:pathLst>
              <a:path w="3314" h="3101" fill="none" extrusionOk="0">
                <a:moveTo>
                  <a:pt x="2371" y="0"/>
                </a:moveTo>
                <a:cubicBezTo>
                  <a:pt x="2918" y="274"/>
                  <a:pt x="3314" y="882"/>
                  <a:pt x="3253" y="1550"/>
                </a:cubicBezTo>
                <a:cubicBezTo>
                  <a:pt x="3222" y="2432"/>
                  <a:pt x="2462" y="3100"/>
                  <a:pt x="1581" y="3040"/>
                </a:cubicBezTo>
                <a:cubicBezTo>
                  <a:pt x="699" y="3009"/>
                  <a:pt x="0" y="2249"/>
                  <a:pt x="61" y="1368"/>
                </a:cubicBezTo>
                <a:cubicBezTo>
                  <a:pt x="92" y="790"/>
                  <a:pt x="426" y="274"/>
                  <a:pt x="912" y="3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1"/>
          <p:cNvSpPr/>
          <p:nvPr/>
        </p:nvSpPr>
        <p:spPr>
          <a:xfrm>
            <a:off x="3830527" y="1471436"/>
            <a:ext cx="27" cy="53695"/>
          </a:xfrm>
          <a:custGeom>
            <a:avLst/>
            <a:gdLst/>
            <a:ahLst/>
            <a:cxnLst/>
            <a:rect l="l" t="t" r="r" b="b"/>
            <a:pathLst>
              <a:path w="1" h="2007" fill="none" extrusionOk="0">
                <a:moveTo>
                  <a:pt x="1" y="2007"/>
                </a:moveTo>
                <a:lnTo>
                  <a:pt x="1" y="0"/>
                </a:ln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1"/>
          <p:cNvSpPr/>
          <p:nvPr/>
        </p:nvSpPr>
        <p:spPr>
          <a:xfrm>
            <a:off x="6467708" y="767038"/>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616542" y="2048747"/>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0" name="Google Shape;230;p31"/>
          <p:cNvCxnSpPr>
            <a:stCxn id="220" idx="2"/>
            <a:endCxn id="229" idx="3"/>
          </p:cNvCxnSpPr>
          <p:nvPr/>
        </p:nvCxnSpPr>
        <p:spPr>
          <a:xfrm rot="5400000">
            <a:off x="6103616" y="632468"/>
            <a:ext cx="218371" cy="2806964"/>
          </a:xfrm>
          <a:prstGeom prst="bentConnector2">
            <a:avLst/>
          </a:prstGeom>
          <a:noFill/>
          <a:ln w="9525" cap="flat" cmpd="sng">
            <a:solidFill>
              <a:srgbClr val="5C3DA4"/>
            </a:solidFill>
            <a:prstDash val="dash"/>
            <a:round/>
            <a:headEnd type="diamond" w="med" len="med"/>
            <a:tailEnd type="diamond" w="med" len="med"/>
          </a:ln>
        </p:spPr>
      </p:cxnSp>
      <p:grpSp>
        <p:nvGrpSpPr>
          <p:cNvPr id="231" name="Google Shape;231;p31"/>
          <p:cNvGrpSpPr/>
          <p:nvPr/>
        </p:nvGrpSpPr>
        <p:grpSpPr>
          <a:xfrm>
            <a:off x="3684010" y="3520286"/>
            <a:ext cx="57466" cy="156089"/>
            <a:chOff x="3019408" y="3475622"/>
            <a:chExt cx="41730" cy="113347"/>
          </a:xfrm>
        </p:grpSpPr>
        <p:sp>
          <p:nvSpPr>
            <p:cNvPr id="232" name="Google Shape;232;p31"/>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229;p31"/>
          <p:cNvSpPr/>
          <p:nvPr/>
        </p:nvSpPr>
        <p:spPr>
          <a:xfrm>
            <a:off x="4616542" y="264176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9;p31"/>
          <p:cNvSpPr/>
          <p:nvPr/>
        </p:nvSpPr>
        <p:spPr>
          <a:xfrm>
            <a:off x="4616542" y="319652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9;p31"/>
          <p:cNvSpPr/>
          <p:nvPr/>
        </p:nvSpPr>
        <p:spPr>
          <a:xfrm>
            <a:off x="3939654" y="2048747"/>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9;p31"/>
          <p:cNvSpPr/>
          <p:nvPr/>
        </p:nvSpPr>
        <p:spPr>
          <a:xfrm>
            <a:off x="3939654" y="264176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9;p31"/>
          <p:cNvSpPr/>
          <p:nvPr/>
        </p:nvSpPr>
        <p:spPr>
          <a:xfrm>
            <a:off x="3939654" y="3195085"/>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0;p31"/>
          <p:cNvSpPr/>
          <p:nvPr/>
        </p:nvSpPr>
        <p:spPr>
          <a:xfrm>
            <a:off x="362851" y="796774"/>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 name="Google Shape;230;p31"/>
          <p:cNvCxnSpPr/>
          <p:nvPr/>
        </p:nvCxnSpPr>
        <p:spPr>
          <a:xfrm rot="16200000" flipH="1">
            <a:off x="2631223" y="851572"/>
            <a:ext cx="188635" cy="2428228"/>
          </a:xfrm>
          <a:prstGeom prst="bentConnector2">
            <a:avLst/>
          </a:prstGeom>
          <a:noFill/>
          <a:ln w="9525" cap="flat" cmpd="sng">
            <a:solidFill>
              <a:srgbClr val="5C3DA4"/>
            </a:solidFill>
            <a:prstDash val="dash"/>
            <a:round/>
            <a:headEnd type="diamond" w="med" len="med"/>
            <a:tailEnd type="diamond" w="med" len="med"/>
          </a:ln>
        </p:spPr>
      </p:cxnSp>
      <p:sp>
        <p:nvSpPr>
          <p:cNvPr id="54" name="Google Shape;220;p31"/>
          <p:cNvSpPr/>
          <p:nvPr/>
        </p:nvSpPr>
        <p:spPr>
          <a:xfrm rot="10800000">
            <a:off x="362851" y="3475204"/>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230;p31"/>
          <p:cNvCxnSpPr>
            <a:stCxn id="54" idx="2"/>
            <a:endCxn id="49" idx="1"/>
          </p:cNvCxnSpPr>
          <p:nvPr/>
        </p:nvCxnSpPr>
        <p:spPr>
          <a:xfrm rot="5400000" flipH="1" flipV="1">
            <a:off x="2633675" y="2169225"/>
            <a:ext cx="183730" cy="2428228"/>
          </a:xfrm>
          <a:prstGeom prst="bentConnector2">
            <a:avLst/>
          </a:prstGeom>
          <a:noFill/>
          <a:ln w="9525" cap="flat" cmpd="sng">
            <a:solidFill>
              <a:srgbClr val="5C3DA4"/>
            </a:solidFill>
            <a:prstDash val="dash"/>
            <a:round/>
            <a:headEnd type="diamond" w="med" len="med"/>
            <a:tailEnd type="diamond" w="med" len="med"/>
          </a:ln>
        </p:spPr>
      </p:cxnSp>
      <p:sp>
        <p:nvSpPr>
          <p:cNvPr id="59" name="Google Shape;220;p31"/>
          <p:cNvSpPr/>
          <p:nvPr/>
        </p:nvSpPr>
        <p:spPr>
          <a:xfrm rot="10800000">
            <a:off x="6467709" y="3485652"/>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230;p31"/>
          <p:cNvCxnSpPr>
            <a:stCxn id="59" idx="2"/>
            <a:endCxn id="46" idx="3"/>
          </p:cNvCxnSpPr>
          <p:nvPr/>
        </p:nvCxnSpPr>
        <p:spPr>
          <a:xfrm rot="16200000" flipV="1">
            <a:off x="6116434" y="1985801"/>
            <a:ext cx="192737" cy="2806965"/>
          </a:xfrm>
          <a:prstGeom prst="bentConnector2">
            <a:avLst/>
          </a:prstGeom>
          <a:noFill/>
          <a:ln w="9525" cap="flat" cmpd="sng">
            <a:solidFill>
              <a:srgbClr val="5C3DA4"/>
            </a:solidFill>
            <a:prstDash val="dash"/>
            <a:round/>
            <a:headEnd type="diamond" w="med" len="med"/>
            <a:tailEnd type="diamond" w="med" len="med"/>
          </a:ln>
        </p:spPr>
      </p:cxnSp>
      <p:sp>
        <p:nvSpPr>
          <p:cNvPr id="62" name="Google Shape;571;p48"/>
          <p:cNvSpPr/>
          <p:nvPr/>
        </p:nvSpPr>
        <p:spPr>
          <a:xfrm>
            <a:off x="7327470" y="2449705"/>
            <a:ext cx="576900"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574;p48"/>
          <p:cNvGrpSpPr/>
          <p:nvPr/>
        </p:nvGrpSpPr>
        <p:grpSpPr>
          <a:xfrm>
            <a:off x="7389380" y="2523055"/>
            <a:ext cx="454069" cy="340536"/>
            <a:chOff x="1817317" y="2480330"/>
            <a:chExt cx="350958" cy="263043"/>
          </a:xfrm>
        </p:grpSpPr>
        <p:sp>
          <p:nvSpPr>
            <p:cNvPr id="64" name="Google Shape;575;p4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76;p4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77;p4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78;p4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79;p4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230;p31"/>
          <p:cNvCxnSpPr>
            <a:stCxn id="62" idx="1"/>
            <a:endCxn id="45" idx="3"/>
          </p:cNvCxnSpPr>
          <p:nvPr/>
        </p:nvCxnSpPr>
        <p:spPr>
          <a:xfrm rot="10800000">
            <a:off x="4809320" y="2738155"/>
            <a:ext cx="2518151" cy="12700"/>
          </a:xfrm>
          <a:prstGeom prst="bentConnector3">
            <a:avLst>
              <a:gd name="adj1" fmla="val 107"/>
            </a:avLst>
          </a:prstGeom>
          <a:noFill/>
          <a:ln w="9525" cap="flat" cmpd="sng">
            <a:solidFill>
              <a:srgbClr val="5C3DA4"/>
            </a:solidFill>
            <a:prstDash val="dash"/>
            <a:round/>
            <a:headEnd type="diamond" w="med" len="med"/>
            <a:tailEnd type="diamond" w="med" len="med"/>
          </a:ln>
        </p:spPr>
      </p:cxnSp>
      <p:sp>
        <p:nvSpPr>
          <p:cNvPr id="77" name="Google Shape;571;p48"/>
          <p:cNvSpPr/>
          <p:nvPr/>
        </p:nvSpPr>
        <p:spPr>
          <a:xfrm>
            <a:off x="1270878" y="2431179"/>
            <a:ext cx="576900"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 name="Google Shape;230;p31"/>
          <p:cNvCxnSpPr>
            <a:stCxn id="77" idx="3"/>
            <a:endCxn id="48" idx="1"/>
          </p:cNvCxnSpPr>
          <p:nvPr/>
        </p:nvCxnSpPr>
        <p:spPr>
          <a:xfrm>
            <a:off x="1847778" y="2719629"/>
            <a:ext cx="2091876" cy="18526"/>
          </a:xfrm>
          <a:prstGeom prst="bentConnector3">
            <a:avLst>
              <a:gd name="adj1" fmla="val 247"/>
            </a:avLst>
          </a:prstGeom>
          <a:noFill/>
          <a:ln w="9525" cap="flat" cmpd="sng">
            <a:solidFill>
              <a:srgbClr val="5C3DA4"/>
            </a:solidFill>
            <a:prstDash val="dash"/>
            <a:round/>
            <a:headEnd type="diamond" w="med" len="med"/>
            <a:tailEnd type="diamond" w="med" len="med"/>
          </a:ln>
        </p:spPr>
      </p:cxnSp>
      <p:grpSp>
        <p:nvGrpSpPr>
          <p:cNvPr id="89" name="Google Shape;274;p33"/>
          <p:cNvGrpSpPr/>
          <p:nvPr/>
        </p:nvGrpSpPr>
        <p:grpSpPr>
          <a:xfrm>
            <a:off x="1374327" y="2560913"/>
            <a:ext cx="363199" cy="335957"/>
            <a:chOff x="4126815" y="2760704"/>
            <a:chExt cx="380393" cy="363118"/>
          </a:xfrm>
        </p:grpSpPr>
        <p:sp>
          <p:nvSpPr>
            <p:cNvPr id="90" name="Google Shape;275;p3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76;p3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77;p3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78;p3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Rectangle 28"/>
          <p:cNvSpPr/>
          <p:nvPr/>
        </p:nvSpPr>
        <p:spPr>
          <a:xfrm>
            <a:off x="428722" y="839311"/>
            <a:ext cx="2155536" cy="1077218"/>
          </a:xfrm>
          <a:prstGeom prst="rect">
            <a:avLst/>
          </a:prstGeom>
        </p:spPr>
        <p:txBody>
          <a:bodyPr wrap="square">
            <a:spAutoFit/>
          </a:bodyPr>
          <a:lstStyle/>
          <a:p>
            <a:pPr algn="just"/>
            <a:r>
              <a:rPr lang="en-US" sz="1600" smtClean="0">
                <a:solidFill>
                  <a:schemeClr val="tx2"/>
                </a:solidFill>
              </a:rPr>
              <a:t>Sự thay đổi trong hành vi tiêu dùng của đại bộ phận người dân.</a:t>
            </a:r>
            <a:endParaRPr lang="en-US" sz="1600" dirty="0">
              <a:solidFill>
                <a:schemeClr val="tx2"/>
              </a:solidFill>
            </a:endParaRPr>
          </a:p>
        </p:txBody>
      </p:sp>
      <p:sp>
        <p:nvSpPr>
          <p:cNvPr id="95" name="Rectangle 94"/>
          <p:cNvSpPr/>
          <p:nvPr/>
        </p:nvSpPr>
        <p:spPr>
          <a:xfrm>
            <a:off x="6542022" y="818063"/>
            <a:ext cx="2141060" cy="1077218"/>
          </a:xfrm>
          <a:prstGeom prst="rect">
            <a:avLst/>
          </a:prstGeom>
        </p:spPr>
        <p:txBody>
          <a:bodyPr wrap="square">
            <a:spAutoFit/>
          </a:bodyPr>
          <a:lstStyle/>
          <a:p>
            <a:pPr algn="just"/>
            <a:r>
              <a:rPr lang="en-US" sz="1600">
                <a:solidFill>
                  <a:schemeClr val="tx2"/>
                </a:solidFill>
              </a:rPr>
              <a:t>Khách hàng có thể đặt hàng trực tuyến và thanh toán nhanh chóng, tiện lợi.</a:t>
            </a:r>
          </a:p>
        </p:txBody>
      </p:sp>
      <p:sp>
        <p:nvSpPr>
          <p:cNvPr id="98" name="Rectangle 97"/>
          <p:cNvSpPr/>
          <p:nvPr/>
        </p:nvSpPr>
        <p:spPr>
          <a:xfrm>
            <a:off x="6467709" y="3544026"/>
            <a:ext cx="2297149" cy="1077218"/>
          </a:xfrm>
          <a:prstGeom prst="rect">
            <a:avLst/>
          </a:prstGeom>
        </p:spPr>
        <p:txBody>
          <a:bodyPr wrap="square">
            <a:spAutoFit/>
          </a:bodyPr>
          <a:lstStyle/>
          <a:p>
            <a:pPr algn="just"/>
            <a:r>
              <a:rPr lang="vi-VN" sz="1600">
                <a:solidFill>
                  <a:schemeClr val="tx2"/>
                </a:solidFill>
              </a:rPr>
              <a:t>Website là nơi cung cấp thông tin đầy đủ và chi tiết về sản phẩm của doanh nghiệp</a:t>
            </a:r>
            <a:r>
              <a:rPr lang="en-US" sz="1600">
                <a:solidFill>
                  <a:schemeClr val="tx2"/>
                </a:solidFill>
              </a:rPr>
              <a:t>.</a:t>
            </a:r>
            <a:endParaRPr lang="en-US" sz="1600" dirty="0">
              <a:solidFill>
                <a:schemeClr val="tx2"/>
              </a:solidFill>
            </a:endParaRPr>
          </a:p>
        </p:txBody>
      </p:sp>
      <p:sp>
        <p:nvSpPr>
          <p:cNvPr id="99" name="Rectangle 98"/>
          <p:cNvSpPr/>
          <p:nvPr/>
        </p:nvSpPr>
        <p:spPr>
          <a:xfrm>
            <a:off x="428722" y="3624701"/>
            <a:ext cx="2155536" cy="830997"/>
          </a:xfrm>
          <a:prstGeom prst="rect">
            <a:avLst/>
          </a:prstGeom>
        </p:spPr>
        <p:txBody>
          <a:bodyPr wrap="square">
            <a:spAutoFit/>
          </a:bodyPr>
          <a:lstStyle/>
          <a:p>
            <a:pPr algn="just"/>
            <a:r>
              <a:rPr lang="en-US" sz="1600">
                <a:solidFill>
                  <a:schemeClr val="tx2"/>
                </a:solidFill>
              </a:rPr>
              <a:t>Website được tích hợp các tính năng tự động hóa quy trình.</a:t>
            </a:r>
            <a:endParaRPr lang="en-US" sz="1600" dirty="0">
              <a:solidFill>
                <a:schemeClr val="tx2"/>
              </a:solidFill>
            </a:endParaRPr>
          </a:p>
        </p:txBody>
      </p:sp>
      <p:sp>
        <p:nvSpPr>
          <p:cNvPr id="100" name="Google Shape;390;p41"/>
          <p:cNvSpPr txBox="1">
            <a:spLocks/>
          </p:cNvSpPr>
          <p:nvPr/>
        </p:nvSpPr>
        <p:spPr>
          <a:xfrm>
            <a:off x="3716" y="334530"/>
            <a:ext cx="2328003"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Lý do chọn đề tài</a:t>
            </a:r>
            <a:endParaRPr lang="en-US" sz="2000">
              <a:latin typeface="+mn-lt"/>
            </a:endParaRPr>
          </a:p>
        </p:txBody>
      </p:sp>
      <p:sp>
        <p:nvSpPr>
          <p:cNvPr id="52" name="Rectangle 51"/>
          <p:cNvSpPr/>
          <p:nvPr/>
        </p:nvSpPr>
        <p:spPr>
          <a:xfrm>
            <a:off x="8859948" y="4835723"/>
            <a:ext cx="284052" cy="307777"/>
          </a:xfrm>
          <a:prstGeom prst="rect">
            <a:avLst/>
          </a:prstGeom>
        </p:spPr>
        <p:txBody>
          <a:bodyPr wrap="none">
            <a:spAutoFit/>
          </a:bodyPr>
          <a:lstStyle/>
          <a:p>
            <a:r>
              <a:rPr lang="en" b="1" smtClean="0"/>
              <a:t>4</a:t>
            </a:r>
            <a:endParaRPr lang="en-US" b="1"/>
          </a:p>
        </p:txBody>
      </p:sp>
    </p:spTree>
    <p:extLst>
      <p:ext uri="{BB962C8B-B14F-4D97-AF65-F5344CB8AC3E}">
        <p14:creationId xmlns:p14="http://schemas.microsoft.com/office/powerpoint/2010/main" val="94930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wipe(down)">
                                      <p:cBhvr>
                                        <p:cTn id="10" dur="500"/>
                                        <p:tgtEl>
                                          <p:spTgt spid="29"/>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wipe(down)">
                                      <p:cBhvr>
                                        <p:cTn id="13" dur="500"/>
                                        <p:tgtEl>
                                          <p:spTgt spid="50"/>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95"/>
                                        </p:tgtEl>
                                        <p:attrNameLst>
                                          <p:attrName>style.visibility</p:attrName>
                                        </p:attrNameLst>
                                      </p:cBhvr>
                                      <p:to>
                                        <p:strVal val="visible"/>
                                      </p:to>
                                    </p:set>
                                    <p:animEffect transition="in" filter="wipe(down)">
                                      <p:cBhvr>
                                        <p:cTn id="18" dur="500"/>
                                        <p:tgtEl>
                                          <p:spTgt spid="95"/>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20"/>
                                        </p:tgtEl>
                                        <p:attrNameLst>
                                          <p:attrName>style.visibility</p:attrName>
                                        </p:attrNameLst>
                                      </p:cBhvr>
                                      <p:to>
                                        <p:strVal val="visible"/>
                                      </p:to>
                                    </p:set>
                                    <p:animEffect transition="in" filter="wipe(down)">
                                      <p:cBhvr>
                                        <p:cTn id="21" dur="500"/>
                                        <p:tgtEl>
                                          <p:spTgt spid="220"/>
                                        </p:tgtEl>
                                      </p:cBhvr>
                                    </p:animEffect>
                                  </p:childTnLst>
                                </p:cTn>
                              </p:par>
                              <p:par>
                                <p:cTn id="22" presetID="22" presetClass="entr" presetSubtype="4" fill="hold" nodeType="withEffect">
                                  <p:stCondLst>
                                    <p:cond delay="0"/>
                                  </p:stCondLst>
                                  <p:childTnLst>
                                    <p:set>
                                      <p:cBhvr>
                                        <p:cTn id="23" dur="1" fill="hold">
                                          <p:stCondLst>
                                            <p:cond delay="0"/>
                                          </p:stCondLst>
                                        </p:cTn>
                                        <p:tgtEl>
                                          <p:spTgt spid="230"/>
                                        </p:tgtEl>
                                        <p:attrNameLst>
                                          <p:attrName>style.visibility</p:attrName>
                                        </p:attrNameLst>
                                      </p:cBhvr>
                                      <p:to>
                                        <p:strVal val="visible"/>
                                      </p:to>
                                    </p:set>
                                    <p:animEffect transition="in" filter="wipe(down)">
                                      <p:cBhvr>
                                        <p:cTn id="24" dur="500"/>
                                        <p:tgtEl>
                                          <p:spTgt spid="230"/>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59"/>
                                        </p:tgtEl>
                                        <p:attrNameLst>
                                          <p:attrName>style.visibility</p:attrName>
                                        </p:attrNameLst>
                                      </p:cBhvr>
                                      <p:to>
                                        <p:strVal val="visible"/>
                                      </p:to>
                                    </p:set>
                                    <p:animEffect transition="in" filter="wipe(down)">
                                      <p:cBhvr>
                                        <p:cTn id="29" dur="500"/>
                                        <p:tgtEl>
                                          <p:spTgt spid="59"/>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98"/>
                                        </p:tgtEl>
                                        <p:attrNameLst>
                                          <p:attrName>style.visibility</p:attrName>
                                        </p:attrNameLst>
                                      </p:cBhvr>
                                      <p:to>
                                        <p:strVal val="visible"/>
                                      </p:to>
                                    </p:set>
                                    <p:animEffect transition="in" filter="wipe(down)">
                                      <p:cBhvr>
                                        <p:cTn id="32" dur="500"/>
                                        <p:tgtEl>
                                          <p:spTgt spid="98"/>
                                        </p:tgtEl>
                                      </p:cBhvr>
                                    </p:animEffect>
                                  </p:childTnLst>
                                </p:cTn>
                              </p:par>
                              <p:par>
                                <p:cTn id="33" presetID="22" presetClass="entr" presetSubtype="4" fill="hold" nodeType="with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wipe(down)">
                                      <p:cBhvr>
                                        <p:cTn id="35" dur="500"/>
                                        <p:tgtEl>
                                          <p:spTgt spid="60"/>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99"/>
                                        </p:tgtEl>
                                        <p:attrNameLst>
                                          <p:attrName>style.visibility</p:attrName>
                                        </p:attrNameLst>
                                      </p:cBhvr>
                                      <p:to>
                                        <p:strVal val="visible"/>
                                      </p:to>
                                    </p:set>
                                    <p:animEffect transition="in" filter="wipe(down)">
                                      <p:cBhvr>
                                        <p:cTn id="40" dur="500"/>
                                        <p:tgtEl>
                                          <p:spTgt spid="99"/>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wipe(down)">
                                      <p:cBhvr>
                                        <p:cTn id="43" dur="500"/>
                                        <p:tgtEl>
                                          <p:spTgt spid="54"/>
                                        </p:tgtEl>
                                      </p:cBhvr>
                                    </p:animEffect>
                                  </p:childTnLst>
                                </p:cTn>
                              </p:par>
                              <p:par>
                                <p:cTn id="44" presetID="22" presetClass="entr" presetSubtype="4" fill="hold"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wipe(down)">
                                      <p:cBhvr>
                                        <p:cTn id="46"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0" grpId="0" animBg="1"/>
      <p:bldP spid="50" grpId="0" animBg="1"/>
      <p:bldP spid="54" grpId="0" animBg="1"/>
      <p:bldP spid="59" grpId="0" animBg="1"/>
      <p:bldP spid="29" grpId="0"/>
      <p:bldP spid="95" grpId="0"/>
      <p:bldP spid="98" grpId="0"/>
      <p:bldP spid="9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40" name="Title 5">
            <a:extLst>
              <a:ext uri="{FF2B5EF4-FFF2-40B4-BE49-F238E27FC236}">
                <a16:creationId xmlns:a16="http://schemas.microsoft.com/office/drawing/2014/main" id="{AEF401FD-F757-4975-CE87-CB5BEEF191D9}"/>
              </a:ext>
            </a:extLst>
          </p:cNvPr>
          <p:cNvSpPr txBox="1">
            <a:spLocks/>
          </p:cNvSpPr>
          <p:nvPr/>
        </p:nvSpPr>
        <p:spPr>
          <a:xfrm>
            <a:off x="2705100" y="361950"/>
            <a:ext cx="37338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Roboto Condensed"/>
              <a:buNone/>
              <a:defRPr sz="63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ctr"/>
            <a:r>
              <a:rPr lang="en-US" sz="2000" smtClean="0">
                <a:latin typeface="+mn-lt"/>
              </a:rPr>
              <a:t>Mục tiêu nghiên cứu</a:t>
            </a:r>
            <a:endParaRPr lang="en-US" sz="2000">
              <a:latin typeface="+mn-lt"/>
            </a:endParaRPr>
          </a:p>
        </p:txBody>
      </p:sp>
      <p:sp>
        <p:nvSpPr>
          <p:cNvPr id="41" name="TextBox 40">
            <a:extLst>
              <a:ext uri="{FF2B5EF4-FFF2-40B4-BE49-F238E27FC236}">
                <a16:creationId xmlns:a16="http://schemas.microsoft.com/office/drawing/2014/main" id="{4B39040C-2279-5210-9B52-61BE629BBCCE}"/>
              </a:ext>
            </a:extLst>
          </p:cNvPr>
          <p:cNvSpPr txBox="1"/>
          <p:nvPr/>
        </p:nvSpPr>
        <p:spPr>
          <a:xfrm>
            <a:off x="373380" y="864870"/>
            <a:ext cx="8389620" cy="1200329"/>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smtClean="0">
                <a:latin typeface="+mn-lt"/>
              </a:rPr>
              <a:t>Ứng </a:t>
            </a:r>
            <a:r>
              <a:rPr lang="en-US" sz="1600">
                <a:latin typeface="+mn-lt"/>
              </a:rPr>
              <a:t>dụng Laravel Framework xây dựng một sàn thương mại điện tử chuyên biệt, đáng tin cậy, tập trung vào việc cung cấp đa dạng các sản phẩm tin học chất lượng cao</a:t>
            </a:r>
            <a:r>
              <a:rPr lang="en-US" sz="1600" smtClean="0">
                <a:latin typeface="+mn-lt"/>
              </a:rPr>
              <a:t>.</a:t>
            </a:r>
          </a:p>
          <a:p>
            <a:pPr marL="285750" indent="-285750" algn="just">
              <a:lnSpc>
                <a:spcPct val="150000"/>
              </a:lnSpc>
              <a:buFont typeface="Arial" panose="020B0604020202020204" pitchFamily="34" charset="0"/>
              <a:buChar char="•"/>
            </a:pPr>
            <a:r>
              <a:rPr lang="en-US" sz="1600" smtClean="0">
                <a:latin typeface="+mn-lt"/>
              </a:rPr>
              <a:t>Tạo ra một môi trường mua sắm trực tuyến, tự động hóa các quy trình.</a:t>
            </a:r>
            <a:endParaRPr lang="en-US" sz="1600">
              <a:latin typeface="+mn-lt"/>
            </a:endParaRPr>
          </a:p>
        </p:txBody>
      </p:sp>
      <p:sp>
        <p:nvSpPr>
          <p:cNvPr id="42" name="Title 5">
            <a:extLst>
              <a:ext uri="{FF2B5EF4-FFF2-40B4-BE49-F238E27FC236}">
                <a16:creationId xmlns:a16="http://schemas.microsoft.com/office/drawing/2014/main" id="{0E0473B9-CC58-A9F2-1858-8D2DD7C1DA6D}"/>
              </a:ext>
            </a:extLst>
          </p:cNvPr>
          <p:cNvSpPr txBox="1">
            <a:spLocks/>
          </p:cNvSpPr>
          <p:nvPr/>
        </p:nvSpPr>
        <p:spPr>
          <a:xfrm>
            <a:off x="2705100" y="2158305"/>
            <a:ext cx="3733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2000">
                <a:latin typeface="+mn-lt"/>
                <a:ea typeface="Roboto Condensed" panose="020B0604020202020204" charset="0"/>
              </a:rPr>
              <a:t>Đối tượng nghiên cứu</a:t>
            </a:r>
          </a:p>
        </p:txBody>
      </p:sp>
      <p:sp>
        <p:nvSpPr>
          <p:cNvPr id="56" name="Title 5">
            <a:extLst>
              <a:ext uri="{FF2B5EF4-FFF2-40B4-BE49-F238E27FC236}">
                <a16:creationId xmlns:a16="http://schemas.microsoft.com/office/drawing/2014/main" id="{7449FA88-A150-DFCA-D30B-A0956CDB2E5B}"/>
              </a:ext>
            </a:extLst>
          </p:cNvPr>
          <p:cNvSpPr txBox="1">
            <a:spLocks/>
          </p:cNvSpPr>
          <p:nvPr/>
        </p:nvSpPr>
        <p:spPr>
          <a:xfrm>
            <a:off x="624840" y="3006684"/>
            <a:ext cx="1718064" cy="4561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1800">
                <a:solidFill>
                  <a:srgbClr val="002060"/>
                </a:solidFill>
                <a:latin typeface="+mn-lt"/>
              </a:rPr>
              <a:t>RESTFUL </a:t>
            </a:r>
            <a:r>
              <a:rPr lang="en-US" sz="1800" smtClean="0">
                <a:solidFill>
                  <a:srgbClr val="002060"/>
                </a:solidFill>
                <a:latin typeface="+mn-lt"/>
              </a:rPr>
              <a:t>API</a:t>
            </a:r>
            <a:endParaRPr lang="en-US" sz="1800">
              <a:solidFill>
                <a:srgbClr val="002060"/>
              </a:solidFill>
              <a:latin typeface="+mn-lt"/>
            </a:endParaRPr>
          </a:p>
        </p:txBody>
      </p:sp>
      <p:sp>
        <p:nvSpPr>
          <p:cNvPr id="57" name="TextBox 56">
            <a:extLst>
              <a:ext uri="{FF2B5EF4-FFF2-40B4-BE49-F238E27FC236}">
                <a16:creationId xmlns:a16="http://schemas.microsoft.com/office/drawing/2014/main" id="{D07AB504-DCB1-296F-CD58-BF0A3BCD868B}"/>
              </a:ext>
            </a:extLst>
          </p:cNvPr>
          <p:cNvSpPr txBox="1"/>
          <p:nvPr/>
        </p:nvSpPr>
        <p:spPr>
          <a:xfrm>
            <a:off x="2902418" y="3553777"/>
            <a:ext cx="1776262" cy="307777"/>
          </a:xfrm>
          <a:prstGeom prst="rect">
            <a:avLst/>
          </a:prstGeom>
          <a:noFill/>
        </p:spPr>
        <p:txBody>
          <a:bodyPr wrap="square" rtlCol="0">
            <a:spAutoFit/>
          </a:bodyPr>
          <a:lstStyle/>
          <a:p>
            <a:pPr algn="ctr"/>
            <a:r>
              <a:rPr lang="en-US" smtClean="0">
                <a:effectLst/>
                <a:latin typeface="+mn-lt"/>
                <a:ea typeface="Times New Roman" panose="02020603050405020304" pitchFamily="18" charset="0"/>
              </a:rPr>
              <a:t>Laravel Framework</a:t>
            </a:r>
            <a:endParaRPr lang="en-US" sz="1100">
              <a:latin typeface="+mn-lt"/>
            </a:endParaRPr>
          </a:p>
        </p:txBody>
      </p:sp>
      <p:sp>
        <p:nvSpPr>
          <p:cNvPr id="58" name="TextBox 57">
            <a:extLst>
              <a:ext uri="{FF2B5EF4-FFF2-40B4-BE49-F238E27FC236}">
                <a16:creationId xmlns:a16="http://schemas.microsoft.com/office/drawing/2014/main" id="{9F878080-0F30-273D-1BCA-332CD0E506F9}"/>
              </a:ext>
            </a:extLst>
          </p:cNvPr>
          <p:cNvSpPr txBox="1"/>
          <p:nvPr/>
        </p:nvSpPr>
        <p:spPr>
          <a:xfrm>
            <a:off x="4761859" y="3553777"/>
            <a:ext cx="2278380" cy="307777"/>
          </a:xfrm>
          <a:prstGeom prst="rect">
            <a:avLst/>
          </a:prstGeom>
          <a:noFill/>
        </p:spPr>
        <p:txBody>
          <a:bodyPr wrap="square" rtlCol="0">
            <a:spAutoFit/>
          </a:bodyPr>
          <a:lstStyle/>
          <a:p>
            <a:pPr algn="ctr"/>
            <a:r>
              <a:rPr lang="en-US">
                <a:latin typeface="+mn-lt"/>
                <a:ea typeface="Times New Roman" panose="02020603050405020304" pitchFamily="18" charset="0"/>
              </a:rPr>
              <a:t>Cơ sở dữ </a:t>
            </a:r>
            <a:r>
              <a:rPr lang="en-US" smtClean="0">
                <a:latin typeface="+mn-lt"/>
                <a:ea typeface="Times New Roman" panose="02020603050405020304" pitchFamily="18" charset="0"/>
              </a:rPr>
              <a:t>liệu </a:t>
            </a:r>
            <a:r>
              <a:rPr lang="en-US" smtClean="0">
                <a:latin typeface="+mn-lt"/>
              </a:rPr>
              <a:t>MySQL</a:t>
            </a:r>
            <a:endParaRPr lang="en-US" sz="1100">
              <a:latin typeface="+mn-lt"/>
            </a:endParaRPr>
          </a:p>
        </p:txBody>
      </p:sp>
      <p:sp>
        <p:nvSpPr>
          <p:cNvPr id="59" name="TextBox 58">
            <a:extLst>
              <a:ext uri="{FF2B5EF4-FFF2-40B4-BE49-F238E27FC236}">
                <a16:creationId xmlns:a16="http://schemas.microsoft.com/office/drawing/2014/main" id="{53473A68-17B5-C8F1-2020-A695B0CF9095}"/>
              </a:ext>
            </a:extLst>
          </p:cNvPr>
          <p:cNvSpPr txBox="1"/>
          <p:nvPr/>
        </p:nvSpPr>
        <p:spPr>
          <a:xfrm>
            <a:off x="7113388" y="3553777"/>
            <a:ext cx="1484618" cy="307777"/>
          </a:xfrm>
          <a:prstGeom prst="rect">
            <a:avLst/>
          </a:prstGeom>
          <a:noFill/>
        </p:spPr>
        <p:txBody>
          <a:bodyPr wrap="square" rtlCol="0">
            <a:spAutoFit/>
          </a:bodyPr>
          <a:lstStyle/>
          <a:p>
            <a:pPr algn="ctr"/>
            <a:r>
              <a:rPr lang="en-US" smtClean="0">
                <a:latin typeface="+mn-lt"/>
                <a:ea typeface="Times New Roman" panose="02020603050405020304" pitchFamily="18" charset="0"/>
              </a:rPr>
              <a:t>Chatbot AI</a:t>
            </a:r>
            <a:endParaRPr lang="en-US" sz="1100">
              <a:latin typeface="+mn-lt"/>
              <a:ea typeface="Times New Roman" panose="02020603050405020304" pitchFamily="18" charset="0"/>
            </a:endParaRPr>
          </a:p>
        </p:txBody>
      </p:sp>
      <p:sp>
        <p:nvSpPr>
          <p:cNvPr id="60" name="TextBox 59">
            <a:extLst>
              <a:ext uri="{FF2B5EF4-FFF2-40B4-BE49-F238E27FC236}">
                <a16:creationId xmlns:a16="http://schemas.microsoft.com/office/drawing/2014/main" id="{AD362A16-6E66-2153-F3C2-CCA7106C1799}"/>
              </a:ext>
            </a:extLst>
          </p:cNvPr>
          <p:cNvSpPr txBox="1"/>
          <p:nvPr/>
        </p:nvSpPr>
        <p:spPr>
          <a:xfrm>
            <a:off x="400725" y="3553777"/>
            <a:ext cx="2166293" cy="307777"/>
          </a:xfrm>
          <a:prstGeom prst="rect">
            <a:avLst/>
          </a:prstGeom>
          <a:noFill/>
        </p:spPr>
        <p:txBody>
          <a:bodyPr wrap="square" rtlCol="0">
            <a:spAutoFit/>
          </a:bodyPr>
          <a:lstStyle/>
          <a:p>
            <a:pPr algn="ctr"/>
            <a:r>
              <a:rPr lang="en-US">
                <a:effectLst/>
                <a:latin typeface="+mn-lt"/>
                <a:ea typeface="Times New Roman" panose="02020603050405020304" pitchFamily="18" charset="0"/>
              </a:rPr>
              <a:t>Kiến thức về Restful </a:t>
            </a:r>
            <a:r>
              <a:rPr lang="en-US" smtClean="0">
                <a:effectLst/>
                <a:latin typeface="+mn-lt"/>
                <a:ea typeface="Times New Roman" panose="02020603050405020304" pitchFamily="18" charset="0"/>
              </a:rPr>
              <a:t>API</a:t>
            </a:r>
            <a:endParaRPr lang="en-US">
              <a:effectLst/>
              <a:latin typeface="+mn-lt"/>
              <a:ea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3248639" y="2715765"/>
            <a:ext cx="1188193" cy="749994"/>
          </a:xfrm>
          <a:prstGeom prst="rect">
            <a:avLst/>
          </a:prstGeom>
        </p:spPr>
      </p:pic>
      <p:pic>
        <p:nvPicPr>
          <p:cNvPr id="1026" name="Picture 2" descr="MySQL Server là gì? MySQL Workbench là gì? Tổng quan về MySQL - Ưu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4716" y="2915534"/>
            <a:ext cx="912666" cy="4723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Acer\AppData\Local\Microsoft\Windows\Clipboard\HistoryData\{9BE5FDE9-BE18-4015-87C9-4227B3816CDB}\{75223D63-9343-4768-9FB9-D8747D623FB6}\ResourceMap\{F42D488C-F43B-4DFF-A8A6-36CA0D4FC29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05595" y="2653572"/>
            <a:ext cx="900205" cy="900205"/>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8859948" y="4835723"/>
            <a:ext cx="284052" cy="307777"/>
          </a:xfrm>
          <a:prstGeom prst="rect">
            <a:avLst/>
          </a:prstGeom>
        </p:spPr>
        <p:txBody>
          <a:bodyPr wrap="none">
            <a:spAutoFit/>
          </a:bodyPr>
          <a:lstStyle/>
          <a:p>
            <a:r>
              <a:rPr lang="en" b="1" smtClean="0">
                <a:latin typeface="+mn-lt"/>
              </a:rPr>
              <a:t>5</a:t>
            </a:r>
            <a:endParaRPr lang="en-US" b="1">
              <a:latin typeface="+mn-lt"/>
            </a:endParaRPr>
          </a:p>
        </p:txBody>
      </p:sp>
    </p:spTree>
    <p:extLst>
      <p:ext uri="{BB962C8B-B14F-4D97-AF65-F5344CB8AC3E}">
        <p14:creationId xmlns:p14="http://schemas.microsoft.com/office/powerpoint/2010/main" val="42777923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smtClean="0">
                <a:latin typeface="+mn-lt"/>
              </a:rPr>
              <a:t>2. Hiện thực hóa nghiên cứu</a:t>
            </a:r>
            <a:endParaRPr sz="48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17" name="Rectangle 16"/>
          <p:cNvSpPr/>
          <p:nvPr/>
        </p:nvSpPr>
        <p:spPr>
          <a:xfrm>
            <a:off x="8859948" y="4835723"/>
            <a:ext cx="284052" cy="307777"/>
          </a:xfrm>
          <a:prstGeom prst="rect">
            <a:avLst/>
          </a:prstGeom>
        </p:spPr>
        <p:txBody>
          <a:bodyPr wrap="none">
            <a:spAutoFit/>
          </a:bodyPr>
          <a:lstStyle/>
          <a:p>
            <a:r>
              <a:rPr lang="en" b="1" smtClean="0">
                <a:latin typeface="+mn-lt"/>
              </a:rPr>
              <a:t>6</a:t>
            </a:r>
            <a:endParaRPr lang="en-US" b="1">
              <a:latin typeface="+mn-lt"/>
            </a:endParaRPr>
          </a:p>
        </p:txBody>
      </p:sp>
    </p:spTree>
    <p:extLst>
      <p:ext uri="{BB962C8B-B14F-4D97-AF65-F5344CB8AC3E}">
        <p14:creationId xmlns:p14="http://schemas.microsoft.com/office/powerpoint/2010/main" val="1942274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 name="Google Shape;4655;p41"/>
          <p:cNvSpPr/>
          <p:nvPr/>
        </p:nvSpPr>
        <p:spPr>
          <a:xfrm>
            <a:off x="4693347" y="430477"/>
            <a:ext cx="4052670" cy="2312454"/>
          </a:xfrm>
          <a:custGeom>
            <a:avLst/>
            <a:gdLst/>
            <a:ahLst/>
            <a:cxnLst/>
            <a:rect l="l" t="t" r="r" b="b"/>
            <a:pathLst>
              <a:path w="124397" h="57322" extrusionOk="0">
                <a:moveTo>
                  <a:pt x="68311" y="1"/>
                </a:moveTo>
                <a:lnTo>
                  <a:pt x="1" y="57321"/>
                </a:lnTo>
                <a:lnTo>
                  <a:pt x="124397" y="57321"/>
                </a:lnTo>
                <a:lnTo>
                  <a:pt x="124397" y="1"/>
                </a:lnTo>
                <a:close/>
              </a:path>
            </a:pathLst>
          </a:custGeom>
          <a:solidFill>
            <a:schemeClr val="tx2"/>
          </a:solid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dirty="0">
              <a:latin typeface="+mn-lt"/>
            </a:endParaRPr>
          </a:p>
        </p:txBody>
      </p:sp>
      <p:sp>
        <p:nvSpPr>
          <p:cNvPr id="41" name="Google Shape;4657;p41"/>
          <p:cNvSpPr/>
          <p:nvPr/>
        </p:nvSpPr>
        <p:spPr>
          <a:xfrm>
            <a:off x="457201" y="443189"/>
            <a:ext cx="4052670" cy="2296532"/>
          </a:xfrm>
          <a:custGeom>
            <a:avLst/>
            <a:gdLst/>
            <a:ahLst/>
            <a:cxnLst/>
            <a:rect l="l" t="t" r="r" b="b"/>
            <a:pathLst>
              <a:path w="124397" h="57322" extrusionOk="0">
                <a:moveTo>
                  <a:pt x="0" y="1"/>
                </a:moveTo>
                <a:lnTo>
                  <a:pt x="0" y="57321"/>
                </a:lnTo>
                <a:lnTo>
                  <a:pt x="124396" y="57321"/>
                </a:lnTo>
                <a:lnTo>
                  <a:pt x="56086" y="1"/>
                </a:lnTo>
                <a:close/>
              </a:path>
            </a:pathLst>
          </a:custGeom>
          <a:no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latin typeface="+mn-lt"/>
            </a:endParaRPr>
          </a:p>
        </p:txBody>
      </p:sp>
      <p:sp>
        <p:nvSpPr>
          <p:cNvPr id="45" name="Google Shape;390;p41"/>
          <p:cNvSpPr txBox="1">
            <a:spLocks/>
          </p:cNvSpPr>
          <p:nvPr/>
        </p:nvSpPr>
        <p:spPr>
          <a:xfrm>
            <a:off x="11336" y="-7620"/>
            <a:ext cx="3554823"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Phân tích thiết kế hệ thống</a:t>
            </a:r>
            <a:endParaRPr lang="en-US" sz="2000">
              <a:latin typeface="+mn-lt"/>
            </a:endParaRPr>
          </a:p>
        </p:txBody>
      </p:sp>
      <p:sp>
        <p:nvSpPr>
          <p:cNvPr id="47" name="Google Shape;4655;p41"/>
          <p:cNvSpPr/>
          <p:nvPr/>
        </p:nvSpPr>
        <p:spPr>
          <a:xfrm rot="10800000">
            <a:off x="457201" y="2824749"/>
            <a:ext cx="4052670" cy="1905618"/>
          </a:xfrm>
          <a:custGeom>
            <a:avLst/>
            <a:gdLst/>
            <a:ahLst/>
            <a:cxnLst/>
            <a:rect l="l" t="t" r="r" b="b"/>
            <a:pathLst>
              <a:path w="124397" h="57322" extrusionOk="0">
                <a:moveTo>
                  <a:pt x="68311" y="1"/>
                </a:moveTo>
                <a:lnTo>
                  <a:pt x="1" y="57321"/>
                </a:lnTo>
                <a:lnTo>
                  <a:pt x="124397" y="57321"/>
                </a:lnTo>
                <a:lnTo>
                  <a:pt x="124397"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dirty="0">
              <a:solidFill>
                <a:srgbClr val="B24EBE"/>
              </a:solidFill>
              <a:latin typeface="+mn-lt"/>
            </a:endParaRPr>
          </a:p>
        </p:txBody>
      </p:sp>
      <p:sp>
        <p:nvSpPr>
          <p:cNvPr id="48" name="Google Shape;4657;p41"/>
          <p:cNvSpPr/>
          <p:nvPr/>
        </p:nvSpPr>
        <p:spPr>
          <a:xfrm rot="10800000">
            <a:off x="4693347" y="2818638"/>
            <a:ext cx="4052670" cy="1909451"/>
          </a:xfrm>
          <a:custGeom>
            <a:avLst/>
            <a:gdLst/>
            <a:ahLst/>
            <a:cxnLst/>
            <a:rect l="l" t="t" r="r" b="b"/>
            <a:pathLst>
              <a:path w="124397" h="57322" extrusionOk="0">
                <a:moveTo>
                  <a:pt x="0" y="1"/>
                </a:moveTo>
                <a:lnTo>
                  <a:pt x="0" y="57321"/>
                </a:lnTo>
                <a:lnTo>
                  <a:pt x="124396" y="57321"/>
                </a:lnTo>
                <a:lnTo>
                  <a:pt x="56086"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B24EBE"/>
              </a:solidFill>
              <a:latin typeface="+mn-lt"/>
            </a:endParaRPr>
          </a:p>
        </p:txBody>
      </p:sp>
      <p:sp>
        <p:nvSpPr>
          <p:cNvPr id="49" name="Google Shape;4654;p41"/>
          <p:cNvSpPr/>
          <p:nvPr/>
        </p:nvSpPr>
        <p:spPr>
          <a:xfrm>
            <a:off x="2424929" y="440910"/>
            <a:ext cx="4353357" cy="2296371"/>
          </a:xfrm>
          <a:custGeom>
            <a:avLst/>
            <a:gdLst/>
            <a:ahLst/>
            <a:cxnLst/>
            <a:rect l="l" t="t" r="r" b="b"/>
            <a:pathLst>
              <a:path w="135608" h="56910" extrusionOk="0">
                <a:moveTo>
                  <a:pt x="1" y="1"/>
                </a:moveTo>
                <a:lnTo>
                  <a:pt x="67804" y="56910"/>
                </a:lnTo>
                <a:lnTo>
                  <a:pt x="135608" y="1"/>
                </a:lnTo>
                <a:close/>
              </a:path>
            </a:pathLst>
          </a:custGeom>
          <a:solidFill>
            <a:schemeClr val="tx2"/>
          </a:solid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latin typeface="+mn-lt"/>
            </a:endParaRPr>
          </a:p>
        </p:txBody>
      </p:sp>
      <p:sp>
        <p:nvSpPr>
          <p:cNvPr id="50" name="Google Shape;4654;p41"/>
          <p:cNvSpPr/>
          <p:nvPr/>
        </p:nvSpPr>
        <p:spPr>
          <a:xfrm rot="10800000">
            <a:off x="2424931" y="2818639"/>
            <a:ext cx="4353356" cy="1909447"/>
          </a:xfrm>
          <a:custGeom>
            <a:avLst/>
            <a:gdLst/>
            <a:ahLst/>
            <a:cxnLst/>
            <a:rect l="l" t="t" r="r" b="b"/>
            <a:pathLst>
              <a:path w="135608" h="56910" extrusionOk="0">
                <a:moveTo>
                  <a:pt x="1" y="1"/>
                </a:moveTo>
                <a:lnTo>
                  <a:pt x="67804" y="56910"/>
                </a:lnTo>
                <a:lnTo>
                  <a:pt x="135608"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B24EBE"/>
              </a:solidFill>
              <a:latin typeface="+mn-lt"/>
            </a:endParaRPr>
          </a:p>
        </p:txBody>
      </p:sp>
      <p:sp>
        <p:nvSpPr>
          <p:cNvPr id="51" name="Google Shape;390;p41"/>
          <p:cNvSpPr txBox="1">
            <a:spLocks/>
          </p:cNvSpPr>
          <p:nvPr/>
        </p:nvSpPr>
        <p:spPr>
          <a:xfrm>
            <a:off x="3262953" y="564827"/>
            <a:ext cx="2548329"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1600" smtClean="0">
                <a:solidFill>
                  <a:srgbClr val="F2A365"/>
                </a:solidFill>
                <a:latin typeface="+mn-lt"/>
              </a:rPr>
              <a:t>YÊU CẦU CHỨC NĂNG</a:t>
            </a:r>
            <a:endParaRPr lang="en-US" sz="1600">
              <a:solidFill>
                <a:srgbClr val="F2A365"/>
              </a:solidFill>
              <a:latin typeface="+mn-lt"/>
            </a:endParaRPr>
          </a:p>
        </p:txBody>
      </p:sp>
      <p:sp>
        <p:nvSpPr>
          <p:cNvPr id="52" name="Google Shape;390;p41"/>
          <p:cNvSpPr txBox="1">
            <a:spLocks/>
          </p:cNvSpPr>
          <p:nvPr/>
        </p:nvSpPr>
        <p:spPr>
          <a:xfrm>
            <a:off x="2984891" y="4125194"/>
            <a:ext cx="3222885"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1600" smtClean="0">
                <a:solidFill>
                  <a:srgbClr val="200E74"/>
                </a:solidFill>
                <a:latin typeface="+mn-lt"/>
              </a:rPr>
              <a:t>YÊU CẦU PHI CHỨC NĂNG</a:t>
            </a:r>
            <a:endParaRPr lang="en-US" sz="1600">
              <a:solidFill>
                <a:srgbClr val="200E74"/>
              </a:solidFill>
              <a:latin typeface="+mn-lt"/>
            </a:endParaRPr>
          </a:p>
        </p:txBody>
      </p:sp>
      <p:sp>
        <p:nvSpPr>
          <p:cNvPr id="55" name="Google Shape;390;p41"/>
          <p:cNvSpPr txBox="1">
            <a:spLocks/>
          </p:cNvSpPr>
          <p:nvPr/>
        </p:nvSpPr>
        <p:spPr>
          <a:xfrm>
            <a:off x="457199" y="534347"/>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F2A365"/>
                </a:solidFill>
                <a:latin typeface="+mn-lt"/>
              </a:rPr>
              <a:t>KHÁCH HÀNG</a:t>
            </a:r>
            <a:endParaRPr lang="en-US" sz="1400">
              <a:solidFill>
                <a:srgbClr val="F2A365"/>
              </a:solidFill>
              <a:latin typeface="+mn-lt"/>
            </a:endParaRPr>
          </a:p>
        </p:txBody>
      </p:sp>
      <p:sp>
        <p:nvSpPr>
          <p:cNvPr id="57" name="Google Shape;390;p41"/>
          <p:cNvSpPr txBox="1">
            <a:spLocks/>
          </p:cNvSpPr>
          <p:nvPr/>
        </p:nvSpPr>
        <p:spPr>
          <a:xfrm>
            <a:off x="6820663" y="534347"/>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F2A365"/>
                </a:solidFill>
                <a:latin typeface="+mn-lt"/>
              </a:rPr>
              <a:t>QUẢN TRỊ VIÊN</a:t>
            </a:r>
            <a:endParaRPr lang="en-US" sz="1400">
              <a:solidFill>
                <a:srgbClr val="F2A365"/>
              </a:solidFill>
              <a:latin typeface="+mn-lt"/>
            </a:endParaRPr>
          </a:p>
        </p:txBody>
      </p:sp>
      <p:sp>
        <p:nvSpPr>
          <p:cNvPr id="58" name="Google Shape;390;p41"/>
          <p:cNvSpPr txBox="1">
            <a:spLocks/>
          </p:cNvSpPr>
          <p:nvPr/>
        </p:nvSpPr>
        <p:spPr>
          <a:xfrm>
            <a:off x="471306" y="2870618"/>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200E74"/>
                </a:solidFill>
                <a:latin typeface="+mn-lt"/>
              </a:rPr>
              <a:t>HIỆU SUẤT</a:t>
            </a:r>
            <a:endParaRPr lang="en-US" sz="1400">
              <a:solidFill>
                <a:srgbClr val="200E74"/>
              </a:solidFill>
              <a:latin typeface="+mn-lt"/>
            </a:endParaRPr>
          </a:p>
        </p:txBody>
      </p:sp>
      <p:sp>
        <p:nvSpPr>
          <p:cNvPr id="59" name="Google Shape;390;p41"/>
          <p:cNvSpPr txBox="1">
            <a:spLocks/>
          </p:cNvSpPr>
          <p:nvPr/>
        </p:nvSpPr>
        <p:spPr>
          <a:xfrm>
            <a:off x="6891586" y="2862895"/>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200E74"/>
                </a:solidFill>
                <a:latin typeface="+mn-lt"/>
              </a:rPr>
              <a:t>BẢO MẬT</a:t>
            </a:r>
            <a:endParaRPr lang="en-US" sz="1400">
              <a:solidFill>
                <a:srgbClr val="200E74"/>
              </a:solidFill>
              <a:latin typeface="+mn-lt"/>
            </a:endParaRPr>
          </a:p>
        </p:txBody>
      </p:sp>
      <p:sp>
        <p:nvSpPr>
          <p:cNvPr id="60" name="Google Shape;390;p41"/>
          <p:cNvSpPr txBox="1">
            <a:spLocks/>
          </p:cNvSpPr>
          <p:nvPr/>
        </p:nvSpPr>
        <p:spPr>
          <a:xfrm>
            <a:off x="451924" y="3939187"/>
            <a:ext cx="24561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200E74"/>
                </a:solidFill>
                <a:latin typeface="+mn-lt"/>
              </a:rPr>
              <a:t>KHẢ NĂNG MỞ RỘNG</a:t>
            </a:r>
            <a:endParaRPr lang="en-US" sz="1400">
              <a:solidFill>
                <a:srgbClr val="200E74"/>
              </a:solidFill>
              <a:latin typeface="+mn-lt"/>
            </a:endParaRPr>
          </a:p>
        </p:txBody>
      </p:sp>
      <p:sp>
        <p:nvSpPr>
          <p:cNvPr id="63" name="Google Shape;390;p41"/>
          <p:cNvSpPr txBox="1">
            <a:spLocks/>
          </p:cNvSpPr>
          <p:nvPr/>
        </p:nvSpPr>
        <p:spPr>
          <a:xfrm>
            <a:off x="6310858" y="3932490"/>
            <a:ext cx="247351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200E74"/>
                </a:solidFill>
                <a:latin typeface="+mn-lt"/>
              </a:rPr>
              <a:t>KHẢ NĂNG TƯƠNG THÍCH</a:t>
            </a:r>
            <a:endParaRPr lang="en-US" sz="1400">
              <a:solidFill>
                <a:srgbClr val="200E74"/>
              </a:solidFill>
              <a:latin typeface="+mn-lt"/>
            </a:endParaRPr>
          </a:p>
        </p:txBody>
      </p:sp>
      <p:sp>
        <p:nvSpPr>
          <p:cNvPr id="3" name="Rectangle 2"/>
          <p:cNvSpPr/>
          <p:nvPr/>
        </p:nvSpPr>
        <p:spPr>
          <a:xfrm>
            <a:off x="473760" y="3167954"/>
            <a:ext cx="2710768" cy="646331"/>
          </a:xfrm>
          <a:prstGeom prst="rect">
            <a:avLst/>
          </a:prstGeom>
        </p:spPr>
        <p:txBody>
          <a:bodyPr wrap="square">
            <a:spAutoFit/>
          </a:bodyPr>
          <a:lstStyle/>
          <a:p>
            <a:r>
              <a:rPr lang="vi-VN" sz="1200">
                <a:solidFill>
                  <a:srgbClr val="200E74"/>
                </a:solidFill>
                <a:latin typeface="+mn-lt"/>
              </a:rPr>
              <a:t>Website cần tải trang nhanh chóng để mang lại trải nghiệm người dùng tốt </a:t>
            </a:r>
            <a:r>
              <a:rPr lang="vi-VN" sz="1200" smtClean="0">
                <a:solidFill>
                  <a:srgbClr val="200E74"/>
                </a:solidFill>
                <a:latin typeface="+mn-lt"/>
              </a:rPr>
              <a:t>nhất</a:t>
            </a:r>
            <a:endParaRPr lang="en-US" sz="1200">
              <a:solidFill>
                <a:srgbClr val="200E74"/>
              </a:solidFill>
              <a:latin typeface="+mn-lt"/>
            </a:endParaRPr>
          </a:p>
        </p:txBody>
      </p:sp>
      <p:sp>
        <p:nvSpPr>
          <p:cNvPr id="4" name="Rectangle 3"/>
          <p:cNvSpPr/>
          <p:nvPr/>
        </p:nvSpPr>
        <p:spPr>
          <a:xfrm>
            <a:off x="450874" y="4203252"/>
            <a:ext cx="2274744" cy="461665"/>
          </a:xfrm>
          <a:prstGeom prst="rect">
            <a:avLst/>
          </a:prstGeom>
        </p:spPr>
        <p:txBody>
          <a:bodyPr wrap="square">
            <a:spAutoFit/>
          </a:bodyPr>
          <a:lstStyle/>
          <a:p>
            <a:pPr lvl="0"/>
            <a:r>
              <a:rPr lang="en-US" sz="1200">
                <a:solidFill>
                  <a:srgbClr val="200E74"/>
                </a:solidFill>
                <a:latin typeface="+mn-lt"/>
                <a:ea typeface="Fira Sans"/>
                <a:cs typeface="Fira Sans"/>
                <a:sym typeface="Fira Sans"/>
              </a:rPr>
              <a:t>Đáp ứng nhu cầu phát </a:t>
            </a:r>
            <a:r>
              <a:rPr lang="en-US" sz="1200" smtClean="0">
                <a:solidFill>
                  <a:srgbClr val="200E74"/>
                </a:solidFill>
                <a:latin typeface="+mn-lt"/>
                <a:ea typeface="Fira Sans"/>
                <a:cs typeface="Fira Sans"/>
                <a:sym typeface="Fira Sans"/>
              </a:rPr>
              <a:t>triển, mở rộng trong tương lai</a:t>
            </a:r>
            <a:endParaRPr lang="en-US" sz="1200" dirty="0">
              <a:solidFill>
                <a:srgbClr val="200E74"/>
              </a:solidFill>
              <a:latin typeface="+mn-lt"/>
              <a:ea typeface="Fira Sans"/>
              <a:cs typeface="Fira Sans"/>
              <a:sym typeface="Fira Sans"/>
            </a:endParaRPr>
          </a:p>
        </p:txBody>
      </p:sp>
      <p:sp>
        <p:nvSpPr>
          <p:cNvPr id="5" name="Rectangle 4"/>
          <p:cNvSpPr/>
          <p:nvPr/>
        </p:nvSpPr>
        <p:spPr>
          <a:xfrm>
            <a:off x="5812297" y="3159656"/>
            <a:ext cx="2960557" cy="646331"/>
          </a:xfrm>
          <a:prstGeom prst="rect">
            <a:avLst/>
          </a:prstGeom>
        </p:spPr>
        <p:txBody>
          <a:bodyPr wrap="square">
            <a:spAutoFit/>
          </a:bodyPr>
          <a:lstStyle/>
          <a:p>
            <a:pPr algn="r"/>
            <a:r>
              <a:rPr lang="en-US" sz="1200">
                <a:solidFill>
                  <a:srgbClr val="200E74"/>
                </a:solidFill>
                <a:latin typeface="+mn-lt"/>
              </a:rPr>
              <a:t>Website cần bảo vệ an toàn dữ liệu khách hàng, bao gồm thông tin cá nhân và thông tin thanh </a:t>
            </a:r>
            <a:r>
              <a:rPr lang="en-US" sz="1200" smtClean="0">
                <a:solidFill>
                  <a:srgbClr val="200E74"/>
                </a:solidFill>
                <a:latin typeface="+mn-lt"/>
              </a:rPr>
              <a:t>toán</a:t>
            </a:r>
            <a:endParaRPr lang="en-US" sz="1200">
              <a:solidFill>
                <a:srgbClr val="200E74"/>
              </a:solidFill>
              <a:latin typeface="+mn-lt"/>
            </a:endParaRPr>
          </a:p>
        </p:txBody>
      </p:sp>
      <p:sp>
        <p:nvSpPr>
          <p:cNvPr id="69" name="Rectangle 68"/>
          <p:cNvSpPr/>
          <p:nvPr/>
        </p:nvSpPr>
        <p:spPr>
          <a:xfrm>
            <a:off x="6310858" y="4196555"/>
            <a:ext cx="2473518" cy="461665"/>
          </a:xfrm>
          <a:prstGeom prst="rect">
            <a:avLst/>
          </a:prstGeom>
        </p:spPr>
        <p:txBody>
          <a:bodyPr wrap="square">
            <a:spAutoFit/>
          </a:bodyPr>
          <a:lstStyle/>
          <a:p>
            <a:pPr algn="r"/>
            <a:r>
              <a:rPr lang="en-US" sz="1200" smtClean="0">
                <a:solidFill>
                  <a:srgbClr val="200E74"/>
                </a:solidFill>
                <a:latin typeface="+mn-lt"/>
              </a:rPr>
              <a:t>Tương thích với các trình duyệt web phổ biến</a:t>
            </a:r>
            <a:endParaRPr lang="en-US" sz="1200">
              <a:solidFill>
                <a:srgbClr val="200E74"/>
              </a:solidFill>
              <a:latin typeface="+mn-lt"/>
            </a:endParaRPr>
          </a:p>
        </p:txBody>
      </p:sp>
      <p:sp>
        <p:nvSpPr>
          <p:cNvPr id="70" name="Rectangle 69"/>
          <p:cNvSpPr/>
          <p:nvPr/>
        </p:nvSpPr>
        <p:spPr>
          <a:xfrm>
            <a:off x="6228413" y="851457"/>
            <a:ext cx="2508399" cy="1328569"/>
          </a:xfrm>
          <a:prstGeom prst="rect">
            <a:avLst/>
          </a:prstGeom>
        </p:spPr>
        <p:txBody>
          <a:bodyPr wrap="square">
            <a:spAutoFit/>
          </a:bodyPr>
          <a:lstStyle/>
          <a:p>
            <a:pPr algn="r">
              <a:spcBef>
                <a:spcPts val="200"/>
              </a:spcBef>
            </a:pPr>
            <a:r>
              <a:rPr lang="en-US" sz="1200" smtClean="0">
                <a:solidFill>
                  <a:srgbClr val="F2A365"/>
                </a:solidFill>
                <a:latin typeface="+mn-lt"/>
              </a:rPr>
              <a:t>- Đăng nhập</a:t>
            </a:r>
          </a:p>
          <a:p>
            <a:pPr algn="r">
              <a:spcBef>
                <a:spcPts val="200"/>
              </a:spcBef>
            </a:pPr>
            <a:r>
              <a:rPr lang="en-US" sz="1200" smtClean="0">
                <a:solidFill>
                  <a:srgbClr val="F2A365"/>
                </a:solidFill>
                <a:latin typeface="+mn-lt"/>
              </a:rPr>
              <a:t>- Quản lý sản phẩm, danh mục</a:t>
            </a:r>
          </a:p>
          <a:p>
            <a:pPr algn="r">
              <a:spcBef>
                <a:spcPts val="200"/>
              </a:spcBef>
            </a:pPr>
            <a:r>
              <a:rPr lang="en-US" sz="1200" smtClean="0">
                <a:solidFill>
                  <a:srgbClr val="F2A365"/>
                </a:solidFill>
                <a:latin typeface="+mn-lt"/>
              </a:rPr>
              <a:t>- Quản lý thành viên, phân quyền</a:t>
            </a:r>
          </a:p>
          <a:p>
            <a:pPr algn="r">
              <a:spcBef>
                <a:spcPts val="200"/>
              </a:spcBef>
            </a:pPr>
            <a:r>
              <a:rPr lang="en-US" sz="1200" smtClean="0">
                <a:solidFill>
                  <a:srgbClr val="F2A365"/>
                </a:solidFill>
                <a:latin typeface="+mn-lt"/>
              </a:rPr>
              <a:t>- Quản lý đơn hàng</a:t>
            </a:r>
          </a:p>
          <a:p>
            <a:pPr algn="r">
              <a:spcBef>
                <a:spcPts val="200"/>
              </a:spcBef>
            </a:pPr>
            <a:r>
              <a:rPr lang="en-US" sz="1200" smtClean="0">
                <a:solidFill>
                  <a:srgbClr val="F2A365"/>
                </a:solidFill>
                <a:latin typeface="+mn-lt"/>
              </a:rPr>
              <a:t>- Thống kê dữ liệu</a:t>
            </a:r>
          </a:p>
          <a:p>
            <a:pPr algn="r">
              <a:spcBef>
                <a:spcPts val="200"/>
              </a:spcBef>
            </a:pPr>
            <a:r>
              <a:rPr lang="en-US" sz="1200" smtClean="0">
                <a:solidFill>
                  <a:srgbClr val="F2A365"/>
                </a:solidFill>
                <a:latin typeface="+mn-lt"/>
              </a:rPr>
              <a:t>- Chat với khách hàng </a:t>
            </a:r>
          </a:p>
        </p:txBody>
      </p:sp>
      <p:sp>
        <p:nvSpPr>
          <p:cNvPr id="6" name="Rectangle 5"/>
          <p:cNvSpPr/>
          <p:nvPr/>
        </p:nvSpPr>
        <p:spPr>
          <a:xfrm>
            <a:off x="455953" y="2300026"/>
            <a:ext cx="3544006" cy="461665"/>
          </a:xfrm>
          <a:prstGeom prst="rect">
            <a:avLst/>
          </a:prstGeom>
        </p:spPr>
        <p:txBody>
          <a:bodyPr wrap="square">
            <a:spAutoFit/>
          </a:bodyPr>
          <a:lstStyle/>
          <a:p>
            <a:r>
              <a:rPr lang="en-US" sz="1200">
                <a:solidFill>
                  <a:srgbClr val="F2A365"/>
                </a:solidFill>
                <a:latin typeface="+mn-lt"/>
              </a:rPr>
              <a:t>- Chat với nhân viên tư vấn, hệ thống hỗ trợ thông </a:t>
            </a:r>
            <a:r>
              <a:rPr lang="en-US" sz="1200" smtClean="0">
                <a:solidFill>
                  <a:srgbClr val="F2A365"/>
                </a:solidFill>
                <a:latin typeface="+mn-lt"/>
              </a:rPr>
              <a:t>minh</a:t>
            </a:r>
            <a:endParaRPr lang="en-US" sz="1200">
              <a:solidFill>
                <a:srgbClr val="F2A365"/>
              </a:solidFill>
              <a:latin typeface="+mn-lt"/>
            </a:endParaRPr>
          </a:p>
        </p:txBody>
      </p:sp>
      <p:sp>
        <p:nvSpPr>
          <p:cNvPr id="72" name="Rectangle 71"/>
          <p:cNvSpPr/>
          <p:nvPr/>
        </p:nvSpPr>
        <p:spPr>
          <a:xfrm>
            <a:off x="460078" y="828000"/>
            <a:ext cx="2274743" cy="1754326"/>
          </a:xfrm>
          <a:prstGeom prst="rect">
            <a:avLst/>
          </a:prstGeom>
        </p:spPr>
        <p:txBody>
          <a:bodyPr wrap="square">
            <a:spAutoFit/>
          </a:bodyPr>
          <a:lstStyle/>
          <a:p>
            <a:r>
              <a:rPr lang="en-US" sz="1200" smtClean="0">
                <a:solidFill>
                  <a:srgbClr val="F2A365"/>
                </a:solidFill>
                <a:latin typeface="+mn-lt"/>
              </a:rPr>
              <a:t>- Tìm kiếm, xem sản phẩm, xem chi tiết sản phẩm</a:t>
            </a:r>
          </a:p>
          <a:p>
            <a:r>
              <a:rPr lang="en-US" sz="1200" smtClean="0">
                <a:solidFill>
                  <a:srgbClr val="F2A365"/>
                </a:solidFill>
                <a:latin typeface="+mn-lt"/>
              </a:rPr>
              <a:t>- So sánh sản phẩm</a:t>
            </a:r>
          </a:p>
          <a:p>
            <a:r>
              <a:rPr lang="en-US" sz="1200" smtClean="0">
                <a:solidFill>
                  <a:srgbClr val="F2A365"/>
                </a:solidFill>
                <a:latin typeface="+mn-lt"/>
              </a:rPr>
              <a:t>- Đăng ký, đăng nhập</a:t>
            </a:r>
          </a:p>
          <a:p>
            <a:r>
              <a:rPr lang="en-US" sz="1200" smtClean="0">
                <a:solidFill>
                  <a:srgbClr val="F2A365"/>
                </a:solidFill>
                <a:latin typeface="+mn-lt"/>
              </a:rPr>
              <a:t>- Quản lý giỏ hàng, đặt hàng</a:t>
            </a:r>
          </a:p>
          <a:p>
            <a:r>
              <a:rPr lang="en-US" sz="1200" smtClean="0">
                <a:solidFill>
                  <a:srgbClr val="F2A365"/>
                </a:solidFill>
                <a:latin typeface="+mn-lt"/>
              </a:rPr>
              <a:t>- Gợi ý sản phẩm</a:t>
            </a:r>
          </a:p>
          <a:p>
            <a:r>
              <a:rPr lang="en-US" sz="1200" smtClean="0">
                <a:solidFill>
                  <a:srgbClr val="F2A365"/>
                </a:solidFill>
                <a:latin typeface="+mn-lt"/>
              </a:rPr>
              <a:t>- Theo dõi đơn hàng</a:t>
            </a:r>
          </a:p>
          <a:p>
            <a:r>
              <a:rPr lang="en-US" sz="1200">
                <a:solidFill>
                  <a:srgbClr val="F2A365"/>
                </a:solidFill>
                <a:latin typeface="+mn-lt"/>
              </a:rPr>
              <a:t>- </a:t>
            </a:r>
            <a:r>
              <a:rPr lang="en-US" sz="1200" smtClean="0">
                <a:solidFill>
                  <a:srgbClr val="F2A365"/>
                </a:solidFill>
                <a:latin typeface="+mn-lt"/>
              </a:rPr>
              <a:t>Đánh giá sản phẩm</a:t>
            </a:r>
            <a:endParaRPr lang="en-US" sz="1200">
              <a:solidFill>
                <a:srgbClr val="F2A365"/>
              </a:solidFill>
              <a:latin typeface="+mn-lt"/>
            </a:endParaRPr>
          </a:p>
          <a:p>
            <a:endParaRPr lang="en-US" sz="1200" smtClean="0">
              <a:solidFill>
                <a:srgbClr val="F2A365"/>
              </a:solidFill>
              <a:latin typeface="+mn-lt"/>
            </a:endParaRPr>
          </a:p>
        </p:txBody>
      </p:sp>
      <p:sp>
        <p:nvSpPr>
          <p:cNvPr id="74" name="Rectangle 73"/>
          <p:cNvSpPr/>
          <p:nvPr/>
        </p:nvSpPr>
        <p:spPr>
          <a:xfrm>
            <a:off x="8859948" y="4835723"/>
            <a:ext cx="284052" cy="307777"/>
          </a:xfrm>
          <a:prstGeom prst="rect">
            <a:avLst/>
          </a:prstGeom>
        </p:spPr>
        <p:txBody>
          <a:bodyPr wrap="none">
            <a:spAutoFit/>
          </a:bodyPr>
          <a:lstStyle/>
          <a:p>
            <a:r>
              <a:rPr lang="en" b="1" smtClean="0">
                <a:latin typeface="+mn-lt"/>
              </a:rPr>
              <a:t>7</a:t>
            </a:r>
            <a:endParaRPr lang="en-US" b="1">
              <a:latin typeface="+mn-lt"/>
            </a:endParaRPr>
          </a:p>
        </p:txBody>
      </p:sp>
    </p:spTree>
    <p:extLst>
      <p:ext uri="{BB962C8B-B14F-4D97-AF65-F5344CB8AC3E}">
        <p14:creationId xmlns:p14="http://schemas.microsoft.com/office/powerpoint/2010/main" val="4176781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wipe(down)">
                                      <p:cBhvr>
                                        <p:cTn id="10" dur="5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72"/>
                                        </p:tgtEl>
                                        <p:attrNameLst>
                                          <p:attrName>style.visibility</p:attrName>
                                        </p:attrNameLst>
                                      </p:cBhvr>
                                      <p:to>
                                        <p:strVal val="visible"/>
                                      </p:to>
                                    </p:set>
                                    <p:animEffect transition="in" filter="barn(inVertical)">
                                      <p:cBhvr>
                                        <p:cTn id="15" dur="500"/>
                                        <p:tgtEl>
                                          <p:spTgt spid="72"/>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arn(inVertical)">
                                      <p:cBhvr>
                                        <p:cTn id="18" dur="500"/>
                                        <p:tgtEl>
                                          <p:spTgt spid="6"/>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55"/>
                                        </p:tgtEl>
                                        <p:attrNameLst>
                                          <p:attrName>style.visibility</p:attrName>
                                        </p:attrNameLst>
                                      </p:cBhvr>
                                      <p:to>
                                        <p:strVal val="visible"/>
                                      </p:to>
                                    </p:set>
                                    <p:animEffect transition="in" filter="barn(inVertical)">
                                      <p:cBhvr>
                                        <p:cTn id="21" dur="500"/>
                                        <p:tgtEl>
                                          <p:spTgt spid="55"/>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41"/>
                                        </p:tgtEl>
                                        <p:attrNameLst>
                                          <p:attrName>style.visibility</p:attrName>
                                        </p:attrNameLst>
                                      </p:cBhvr>
                                      <p:to>
                                        <p:strVal val="visible"/>
                                      </p:to>
                                    </p:set>
                                    <p:animEffect transition="in" filter="barn(inVertical)">
                                      <p:cBhvr>
                                        <p:cTn id="24" dur="500"/>
                                        <p:tgtEl>
                                          <p:spTgt spid="41"/>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70"/>
                                        </p:tgtEl>
                                        <p:attrNameLst>
                                          <p:attrName>style.visibility</p:attrName>
                                        </p:attrNameLst>
                                      </p:cBhvr>
                                      <p:to>
                                        <p:strVal val="visible"/>
                                      </p:to>
                                    </p:set>
                                    <p:animEffect transition="in" filter="barn(inVertical)">
                                      <p:cBhvr>
                                        <p:cTn id="29" dur="500"/>
                                        <p:tgtEl>
                                          <p:spTgt spid="70"/>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barn(inVertical)">
                                      <p:cBhvr>
                                        <p:cTn id="32" dur="500"/>
                                        <p:tgtEl>
                                          <p:spTgt spid="57"/>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barn(inVertical)">
                                      <p:cBhvr>
                                        <p:cTn id="35" dur="500"/>
                                        <p:tgtEl>
                                          <p:spTgt spid="39"/>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52"/>
                                        </p:tgtEl>
                                        <p:attrNameLst>
                                          <p:attrName>style.visibility</p:attrName>
                                        </p:attrNameLst>
                                      </p:cBhvr>
                                      <p:to>
                                        <p:strVal val="visible"/>
                                      </p:to>
                                    </p:set>
                                    <p:animEffect transition="in" filter="fade">
                                      <p:cBhvr>
                                        <p:cTn id="40" dur="1000"/>
                                        <p:tgtEl>
                                          <p:spTgt spid="52"/>
                                        </p:tgtEl>
                                      </p:cBhvr>
                                    </p:animEffect>
                                    <p:anim calcmode="lin" valueType="num">
                                      <p:cBhvr>
                                        <p:cTn id="41" dur="1000" fill="hold"/>
                                        <p:tgtEl>
                                          <p:spTgt spid="52"/>
                                        </p:tgtEl>
                                        <p:attrNameLst>
                                          <p:attrName>ppt_x</p:attrName>
                                        </p:attrNameLst>
                                      </p:cBhvr>
                                      <p:tavLst>
                                        <p:tav tm="0">
                                          <p:val>
                                            <p:strVal val="#ppt_x"/>
                                          </p:val>
                                        </p:tav>
                                        <p:tav tm="100000">
                                          <p:val>
                                            <p:strVal val="#ppt_x"/>
                                          </p:val>
                                        </p:tav>
                                      </p:tavLst>
                                    </p:anim>
                                    <p:anim calcmode="lin" valueType="num">
                                      <p:cBhvr>
                                        <p:cTn id="42" dur="1000" fill="hold"/>
                                        <p:tgtEl>
                                          <p:spTgt spid="52"/>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50"/>
                                        </p:tgtEl>
                                        <p:attrNameLst>
                                          <p:attrName>style.visibility</p:attrName>
                                        </p:attrNameLst>
                                      </p:cBhvr>
                                      <p:to>
                                        <p:strVal val="visible"/>
                                      </p:to>
                                    </p:set>
                                    <p:animEffect transition="in" filter="fade">
                                      <p:cBhvr>
                                        <p:cTn id="45" dur="1000"/>
                                        <p:tgtEl>
                                          <p:spTgt spid="50"/>
                                        </p:tgtEl>
                                      </p:cBhvr>
                                    </p:animEffect>
                                    <p:anim calcmode="lin" valueType="num">
                                      <p:cBhvr>
                                        <p:cTn id="46" dur="1000" fill="hold"/>
                                        <p:tgtEl>
                                          <p:spTgt spid="50"/>
                                        </p:tgtEl>
                                        <p:attrNameLst>
                                          <p:attrName>ppt_x</p:attrName>
                                        </p:attrNameLst>
                                      </p:cBhvr>
                                      <p:tavLst>
                                        <p:tav tm="0">
                                          <p:val>
                                            <p:strVal val="#ppt_x"/>
                                          </p:val>
                                        </p:tav>
                                        <p:tav tm="100000">
                                          <p:val>
                                            <p:strVal val="#ppt_x"/>
                                          </p:val>
                                        </p:tav>
                                      </p:tavLst>
                                    </p:anim>
                                    <p:anim calcmode="lin" valueType="num">
                                      <p:cBhvr>
                                        <p:cTn id="47"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58"/>
                                        </p:tgtEl>
                                        <p:attrNameLst>
                                          <p:attrName>style.visibility</p:attrName>
                                        </p:attrNameLst>
                                      </p:cBhvr>
                                      <p:to>
                                        <p:strVal val="visible"/>
                                      </p:to>
                                    </p:set>
                                    <p:animEffect transition="in" filter="barn(inVertical)">
                                      <p:cBhvr>
                                        <p:cTn id="52" dur="500"/>
                                        <p:tgtEl>
                                          <p:spTgt spid="58"/>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barn(inVertical)">
                                      <p:cBhvr>
                                        <p:cTn id="55" dur="500"/>
                                        <p:tgtEl>
                                          <p:spTgt spid="3"/>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barn(inVertical)">
                                      <p:cBhvr>
                                        <p:cTn id="58" dur="500"/>
                                        <p:tgtEl>
                                          <p:spTgt spid="60"/>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4"/>
                                        </p:tgtEl>
                                        <p:attrNameLst>
                                          <p:attrName>style.visibility</p:attrName>
                                        </p:attrNameLst>
                                      </p:cBhvr>
                                      <p:to>
                                        <p:strVal val="visible"/>
                                      </p:to>
                                    </p:set>
                                    <p:animEffect transition="in" filter="barn(inVertical)">
                                      <p:cBhvr>
                                        <p:cTn id="61" dur="500"/>
                                        <p:tgtEl>
                                          <p:spTgt spid="4"/>
                                        </p:tgtEl>
                                      </p:cBhvr>
                                    </p:animEffect>
                                  </p:childTnLst>
                                </p:cTn>
                              </p:par>
                              <p:par>
                                <p:cTn id="62" presetID="16" presetClass="entr" presetSubtype="21"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barn(inVertical)">
                                      <p:cBhvr>
                                        <p:cTn id="64" dur="500"/>
                                        <p:tgtEl>
                                          <p:spTgt spid="47"/>
                                        </p:tgtEl>
                                      </p:cBhvr>
                                    </p:animEffect>
                                  </p:childTnLst>
                                </p:cTn>
                              </p:par>
                            </p:childTnLst>
                          </p:cTn>
                        </p:par>
                      </p:childTnLst>
                    </p:cTn>
                  </p:par>
                  <p:par>
                    <p:cTn id="65" fill="hold">
                      <p:stCondLst>
                        <p:cond delay="indefinite"/>
                      </p:stCondLst>
                      <p:childTnLst>
                        <p:par>
                          <p:cTn id="66" fill="hold">
                            <p:stCondLst>
                              <p:cond delay="0"/>
                            </p:stCondLst>
                            <p:childTnLst>
                              <p:par>
                                <p:cTn id="67" presetID="16" presetClass="entr" presetSubtype="21" fill="hold" grpId="0" nodeType="clickEffect">
                                  <p:stCondLst>
                                    <p:cond delay="0"/>
                                  </p:stCondLst>
                                  <p:childTnLst>
                                    <p:set>
                                      <p:cBhvr>
                                        <p:cTn id="68" dur="1" fill="hold">
                                          <p:stCondLst>
                                            <p:cond delay="0"/>
                                          </p:stCondLst>
                                        </p:cTn>
                                        <p:tgtEl>
                                          <p:spTgt spid="69"/>
                                        </p:tgtEl>
                                        <p:attrNameLst>
                                          <p:attrName>style.visibility</p:attrName>
                                        </p:attrNameLst>
                                      </p:cBhvr>
                                      <p:to>
                                        <p:strVal val="visible"/>
                                      </p:to>
                                    </p:set>
                                    <p:animEffect transition="in" filter="barn(inVertical)">
                                      <p:cBhvr>
                                        <p:cTn id="69" dur="500"/>
                                        <p:tgtEl>
                                          <p:spTgt spid="69"/>
                                        </p:tgtEl>
                                      </p:cBhvr>
                                    </p:animEffect>
                                  </p:childTnLst>
                                </p:cTn>
                              </p:par>
                              <p:par>
                                <p:cTn id="70" presetID="16" presetClass="entr" presetSubtype="21" fill="hold" grpId="0" nodeType="withEffect">
                                  <p:stCondLst>
                                    <p:cond delay="0"/>
                                  </p:stCondLst>
                                  <p:childTnLst>
                                    <p:set>
                                      <p:cBhvr>
                                        <p:cTn id="71" dur="1" fill="hold">
                                          <p:stCondLst>
                                            <p:cond delay="0"/>
                                          </p:stCondLst>
                                        </p:cTn>
                                        <p:tgtEl>
                                          <p:spTgt spid="63"/>
                                        </p:tgtEl>
                                        <p:attrNameLst>
                                          <p:attrName>style.visibility</p:attrName>
                                        </p:attrNameLst>
                                      </p:cBhvr>
                                      <p:to>
                                        <p:strVal val="visible"/>
                                      </p:to>
                                    </p:set>
                                    <p:animEffect transition="in" filter="barn(inVertical)">
                                      <p:cBhvr>
                                        <p:cTn id="72" dur="500"/>
                                        <p:tgtEl>
                                          <p:spTgt spid="63"/>
                                        </p:tgtEl>
                                      </p:cBhvr>
                                    </p:animEffect>
                                  </p:childTnLst>
                                </p:cTn>
                              </p:par>
                              <p:par>
                                <p:cTn id="73" presetID="16" presetClass="entr" presetSubtype="21" fill="hold" grpId="0" nodeType="withEffect">
                                  <p:stCondLst>
                                    <p:cond delay="0"/>
                                  </p:stCondLst>
                                  <p:childTnLst>
                                    <p:set>
                                      <p:cBhvr>
                                        <p:cTn id="74" dur="1" fill="hold">
                                          <p:stCondLst>
                                            <p:cond delay="0"/>
                                          </p:stCondLst>
                                        </p:cTn>
                                        <p:tgtEl>
                                          <p:spTgt spid="5"/>
                                        </p:tgtEl>
                                        <p:attrNameLst>
                                          <p:attrName>style.visibility</p:attrName>
                                        </p:attrNameLst>
                                      </p:cBhvr>
                                      <p:to>
                                        <p:strVal val="visible"/>
                                      </p:to>
                                    </p:set>
                                    <p:animEffect transition="in" filter="barn(inVertical)">
                                      <p:cBhvr>
                                        <p:cTn id="75" dur="500"/>
                                        <p:tgtEl>
                                          <p:spTgt spid="5"/>
                                        </p:tgtEl>
                                      </p:cBhvr>
                                    </p:animEffect>
                                  </p:childTnLst>
                                </p:cTn>
                              </p:par>
                              <p:par>
                                <p:cTn id="76" presetID="16" presetClass="entr" presetSubtype="21" fill="hold" grpId="0" nodeType="withEffect">
                                  <p:stCondLst>
                                    <p:cond delay="0"/>
                                  </p:stCondLst>
                                  <p:childTnLst>
                                    <p:set>
                                      <p:cBhvr>
                                        <p:cTn id="77" dur="1" fill="hold">
                                          <p:stCondLst>
                                            <p:cond delay="0"/>
                                          </p:stCondLst>
                                        </p:cTn>
                                        <p:tgtEl>
                                          <p:spTgt spid="59"/>
                                        </p:tgtEl>
                                        <p:attrNameLst>
                                          <p:attrName>style.visibility</p:attrName>
                                        </p:attrNameLst>
                                      </p:cBhvr>
                                      <p:to>
                                        <p:strVal val="visible"/>
                                      </p:to>
                                    </p:set>
                                    <p:animEffect transition="in" filter="barn(inVertical)">
                                      <p:cBhvr>
                                        <p:cTn id="78" dur="500"/>
                                        <p:tgtEl>
                                          <p:spTgt spid="59"/>
                                        </p:tgtEl>
                                      </p:cBhvr>
                                    </p:animEffect>
                                  </p:childTnLst>
                                </p:cTn>
                              </p:par>
                              <p:par>
                                <p:cTn id="79" presetID="16" presetClass="entr" presetSubtype="21" fill="hold" grpId="0" nodeType="withEffect">
                                  <p:stCondLst>
                                    <p:cond delay="0"/>
                                  </p:stCondLst>
                                  <p:childTnLst>
                                    <p:set>
                                      <p:cBhvr>
                                        <p:cTn id="80" dur="1" fill="hold">
                                          <p:stCondLst>
                                            <p:cond delay="0"/>
                                          </p:stCondLst>
                                        </p:cTn>
                                        <p:tgtEl>
                                          <p:spTgt spid="48"/>
                                        </p:tgtEl>
                                        <p:attrNameLst>
                                          <p:attrName>style.visibility</p:attrName>
                                        </p:attrNameLst>
                                      </p:cBhvr>
                                      <p:to>
                                        <p:strVal val="visible"/>
                                      </p:to>
                                    </p:set>
                                    <p:animEffect transition="in" filter="barn(inVertical)">
                                      <p:cBhvr>
                                        <p:cTn id="81"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1" grpId="0" animBg="1"/>
      <p:bldP spid="47" grpId="0" animBg="1"/>
      <p:bldP spid="48" grpId="0" animBg="1"/>
      <p:bldP spid="49" grpId="0" animBg="1"/>
      <p:bldP spid="50" grpId="0" animBg="1"/>
      <p:bldP spid="51" grpId="0"/>
      <p:bldP spid="52" grpId="0"/>
      <p:bldP spid="55" grpId="0"/>
      <p:bldP spid="57" grpId="0"/>
      <p:bldP spid="58" grpId="0"/>
      <p:bldP spid="59" grpId="0"/>
      <p:bldP spid="60" grpId="0"/>
      <p:bldP spid="63" grpId="0"/>
      <p:bldP spid="3" grpId="0"/>
      <p:bldP spid="4" grpId="0"/>
      <p:bldP spid="5" grpId="0"/>
      <p:bldP spid="69" grpId="0"/>
      <p:bldP spid="70" grpId="0"/>
      <p:bldP spid="6" grpId="0"/>
      <p:bldP spid="7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100" name="Google Shape;390;p41"/>
          <p:cNvSpPr txBox="1">
            <a:spLocks/>
          </p:cNvSpPr>
          <p:nvPr/>
        </p:nvSpPr>
        <p:spPr>
          <a:xfrm>
            <a:off x="3716" y="-15240"/>
            <a:ext cx="433968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dữ liệu mức quan niệm</a:t>
            </a:r>
            <a:endParaRPr lang="en-US" sz="2000">
              <a:latin typeface="+mn-l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7345" y="352424"/>
            <a:ext cx="5795515" cy="4442061"/>
          </a:xfrm>
          <a:prstGeom prst="rect">
            <a:avLst/>
          </a:prstGeom>
        </p:spPr>
      </p:pic>
      <p:sp>
        <p:nvSpPr>
          <p:cNvPr id="4" name="Rectangle 3"/>
          <p:cNvSpPr/>
          <p:nvPr/>
        </p:nvSpPr>
        <p:spPr>
          <a:xfrm>
            <a:off x="8859948" y="4835723"/>
            <a:ext cx="284052" cy="307777"/>
          </a:xfrm>
          <a:prstGeom prst="rect">
            <a:avLst/>
          </a:prstGeom>
        </p:spPr>
        <p:txBody>
          <a:bodyPr wrap="none">
            <a:spAutoFit/>
          </a:bodyPr>
          <a:lstStyle/>
          <a:p>
            <a:r>
              <a:rPr lang="en" b="1" smtClean="0">
                <a:latin typeface="+mn-lt"/>
              </a:rPr>
              <a:t>8</a:t>
            </a:r>
            <a:endParaRPr lang="en-US" b="1">
              <a:latin typeface="+mn-lt"/>
            </a:endParaRPr>
          </a:p>
        </p:txBody>
      </p:sp>
    </p:spTree>
    <p:extLst>
      <p:ext uri="{BB962C8B-B14F-4D97-AF65-F5344CB8AC3E}">
        <p14:creationId xmlns:p14="http://schemas.microsoft.com/office/powerpoint/2010/main" val="9748868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0" y="1618567"/>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smtClean="0">
                <a:latin typeface="+mn-lt"/>
              </a:rPr>
              <a:t>3. Kết quả nghiên cứu</a:t>
            </a:r>
            <a:endParaRPr sz="54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Rectangle 17"/>
          <p:cNvSpPr/>
          <p:nvPr/>
        </p:nvSpPr>
        <p:spPr>
          <a:xfrm>
            <a:off x="8859948" y="4835723"/>
            <a:ext cx="284052" cy="307777"/>
          </a:xfrm>
          <a:prstGeom prst="rect">
            <a:avLst/>
          </a:prstGeom>
        </p:spPr>
        <p:txBody>
          <a:bodyPr wrap="none">
            <a:spAutoFit/>
          </a:bodyPr>
          <a:lstStyle/>
          <a:p>
            <a:r>
              <a:rPr lang="en" b="1" smtClean="0">
                <a:latin typeface="+mn-lt"/>
              </a:rPr>
              <a:t>9</a:t>
            </a:r>
            <a:endParaRPr lang="en-US" b="1">
              <a:latin typeface="+mn-lt"/>
            </a:endParaRPr>
          </a:p>
        </p:txBody>
      </p:sp>
    </p:spTree>
    <p:extLst>
      <p:ext uri="{BB962C8B-B14F-4D97-AF65-F5344CB8AC3E}">
        <p14:creationId xmlns:p14="http://schemas.microsoft.com/office/powerpoint/2010/main" val="144733326"/>
      </p:ext>
    </p:extLst>
  </p:cSld>
  <p:clrMapOvr>
    <a:masterClrMapping/>
  </p:clrMapOvr>
  <p:timing>
    <p:tnLst>
      <p:par>
        <p:cTn id="1" dur="indefinite" restart="never" nodeType="tmRoot"/>
      </p:par>
    </p:tnLst>
  </p:timing>
</p:sld>
</file>

<file path=ppt/theme/theme1.xml><?xml version="1.0" encoding="utf-8"?>
<a:theme xmlns:a="http://schemas.openxmlformats.org/drawingml/2006/main" name="Small Business Web Site Project Proposal by Slidesgo">
  <a:themeElements>
    <a:clrScheme name="Simple Light">
      <a:dk1>
        <a:srgbClr val="200E74"/>
      </a:dk1>
      <a:lt1>
        <a:srgbClr val="01539D"/>
      </a:lt1>
      <a:dk2>
        <a:srgbClr val="5C5C61"/>
      </a:dk2>
      <a:lt2>
        <a:srgbClr val="FFFFFF"/>
      </a:lt2>
      <a:accent1>
        <a:srgbClr val="5C3DA4"/>
      </a:accent1>
      <a:accent2>
        <a:srgbClr val="B24EBE"/>
      </a:accent2>
      <a:accent3>
        <a:srgbClr val="84B9FF"/>
      </a:accent3>
      <a:accent4>
        <a:srgbClr val="9A9AA0"/>
      </a:accent4>
      <a:accent5>
        <a:srgbClr val="ECECEC"/>
      </a:accent5>
      <a:accent6>
        <a:srgbClr val="DBDBDB"/>
      </a:accent6>
      <a:hlink>
        <a:srgbClr val="5C5C6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619</TotalTime>
  <Words>779</Words>
  <Application>Microsoft Office PowerPoint</Application>
  <PresentationFormat>On-screen Show (16:9)</PresentationFormat>
  <Paragraphs>106</Paragraphs>
  <Slides>17</Slides>
  <Notes>16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Arial</vt:lpstr>
      <vt:lpstr>Fira Sans</vt:lpstr>
      <vt:lpstr>SimSun</vt:lpstr>
      <vt:lpstr>Roboto</vt:lpstr>
      <vt:lpstr>Roboto Condensed</vt:lpstr>
      <vt:lpstr>Fira Sans SemiBold</vt:lpstr>
      <vt:lpstr>Bebas Neue</vt:lpstr>
      <vt:lpstr>Times New Roman</vt:lpstr>
      <vt:lpstr>Space Grotesk</vt:lpstr>
      <vt:lpstr>Fira Sans Medium</vt:lpstr>
      <vt:lpstr>Small Business Web Site Project Proposal by Slidesgo</vt:lpstr>
      <vt:lpstr>PowerPoint Presentation</vt:lpstr>
      <vt:lpstr>PowerPoint Presentation</vt:lpstr>
      <vt:lpstr>1. Tổng quan</vt:lpstr>
      <vt:lpstr>PowerPoint Presentation</vt:lpstr>
      <vt:lpstr>PowerPoint Presentation</vt:lpstr>
      <vt:lpstr>2. Hiện thực hóa nghiên cứu</vt:lpstr>
      <vt:lpstr>PowerPoint Presentation</vt:lpstr>
      <vt:lpstr>PowerPoint Presentation</vt:lpstr>
      <vt:lpstr>3. Kết quả nghiên cứu</vt:lpstr>
      <vt:lpstr>PowerPoint Presentation</vt:lpstr>
      <vt:lpstr>PowerPoint Presentation</vt:lpstr>
      <vt:lpstr>PowerPoint Presentation</vt:lpstr>
      <vt:lpstr>PowerPoint Presentation</vt:lpstr>
      <vt:lpstr>4. Kết luận và hướng phát triển</vt:lpstr>
      <vt:lpstr>Kết luận</vt:lpstr>
      <vt:lpstr>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SMALL BUSINESS  WEBSITE PROJECT PROPOSAL</dc:title>
  <cp:lastModifiedBy>NGO TAN LOI</cp:lastModifiedBy>
  <cp:revision>121</cp:revision>
  <dcterms:modified xsi:type="dcterms:W3CDTF">2024-07-16T06:50:35Z</dcterms:modified>
</cp:coreProperties>
</file>